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77" r:id="rId4"/>
    <p:sldId id="278" r:id="rId5"/>
    <p:sldId id="279" r:id="rId6"/>
    <p:sldId id="280" r:id="rId7"/>
    <p:sldId id="281" r:id="rId8"/>
    <p:sldId id="258" r:id="rId9"/>
    <p:sldId id="259" r:id="rId10"/>
    <p:sldId id="260" r:id="rId11"/>
    <p:sldId id="261" r:id="rId12"/>
    <p:sldId id="262" r:id="rId13"/>
    <p:sldId id="263" r:id="rId14"/>
    <p:sldId id="273" r:id="rId15"/>
    <p:sldId id="276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4" r:id="rId24"/>
    <p:sldId id="275" r:id="rId25"/>
    <p:sldId id="272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FF9900"/>
    <a:srgbClr val="FF9933"/>
    <a:srgbClr val="FF3300"/>
    <a:srgbClr val="FC9F6C"/>
    <a:srgbClr val="FFFFCC"/>
    <a:srgbClr val="1F111D"/>
  </p:clrMru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1912" autoAdjust="0"/>
  </p:normalViewPr>
  <p:slideViewPr>
    <p:cSldViewPr>
      <p:cViewPr varScale="1">
        <p:scale>
          <a:sx n="82" d="100"/>
          <a:sy n="82" d="100"/>
        </p:scale>
        <p:origin x="-65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-2856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9F329-9904-48FE-8DA1-B71CF0506501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5D0D27-791B-4E81-806F-6699BA8DC4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D594C-4248-498B-B255-5F33C14D6AE8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1B5D0-8136-49D3-A652-E13906D7DE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81B5D0-8136-49D3-A652-E13906D7DE8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 userDrawn="1"/>
        </p:nvSpPr>
        <p:spPr bwMode="auto">
          <a:xfrm>
            <a:off x="1588" y="3803650"/>
            <a:ext cx="9142412" cy="1301750"/>
          </a:xfrm>
          <a:prstGeom prst="rect">
            <a:avLst/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tint val="0"/>
                  <a:invGamma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 userDrawn="1"/>
        </p:nvGraphicFramePr>
        <p:xfrm>
          <a:off x="0" y="0"/>
          <a:ext cx="9144000" cy="2622550"/>
        </p:xfrm>
        <a:graphic>
          <a:graphicData uri="http://schemas.openxmlformats.org/presentationml/2006/ole">
            <p:oleObj spid="_x0000_s1029" r:id="rId3" imgW="13003175" imgH="4571429" progId="">
              <p:embed/>
            </p:oleObj>
          </a:graphicData>
        </a:graphic>
      </p:graphicFrame>
      <p:sp>
        <p:nvSpPr>
          <p:cNvPr id="11" name="Rectangle 4"/>
          <p:cNvSpPr>
            <a:spLocks noChangeArrowheads="1"/>
          </p:cNvSpPr>
          <p:nvPr userDrawn="1"/>
        </p:nvSpPr>
        <p:spPr bwMode="auto">
          <a:xfrm>
            <a:off x="0" y="2678113"/>
            <a:ext cx="9144000" cy="1071562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" y="6324600"/>
            <a:ext cx="8534400" cy="457200"/>
          </a:xfrm>
          <a:prstGeom prst="rect">
            <a:avLst/>
          </a:prstGeom>
          <a:noFill/>
          <a:ln w="6350" cap="flat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endParaRPr lang="en-US" dirty="0"/>
          </a:p>
        </p:txBody>
      </p:sp>
      <p:sp>
        <p:nvSpPr>
          <p:cNvPr id="13" name="AutoShape 6"/>
          <p:cNvSpPr>
            <a:spLocks noChangeArrowheads="1"/>
          </p:cNvSpPr>
          <p:nvPr userDrawn="1"/>
        </p:nvSpPr>
        <p:spPr bwMode="auto">
          <a:xfrm>
            <a:off x="685800" y="3429000"/>
            <a:ext cx="7620000" cy="685800"/>
          </a:xfrm>
          <a:prstGeom prst="roundRect">
            <a:avLst>
              <a:gd name="adj" fmla="val 38449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7"/>
          <p:cNvSpPr>
            <a:spLocks noGrp="1" noChangeArrowheads="1"/>
          </p:cNvSpPr>
          <p:nvPr>
            <p:ph type="ctrTitle"/>
          </p:nvPr>
        </p:nvSpPr>
        <p:spPr>
          <a:xfrm>
            <a:off x="762000" y="3432175"/>
            <a:ext cx="7620000" cy="682625"/>
          </a:xfrm>
        </p:spPr>
        <p:txBody>
          <a:bodyPr/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</a:p>
        </p:txBody>
      </p:sp>
      <p:pic>
        <p:nvPicPr>
          <p:cNvPr id="15" name="Picture 8" descr="ti_stk_2c_pos_rgb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6400800"/>
            <a:ext cx="1166813" cy="28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2012-8-21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45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764704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3F090-E52A-4FAB-A2E8-17A8A8CD3360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 userDrawn="1"/>
        </p:nvSpPr>
        <p:spPr bwMode="auto">
          <a:xfrm>
            <a:off x="0" y="641350"/>
            <a:ext cx="9144000" cy="92075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Rectangle 3"/>
          <p:cNvSpPr>
            <a:spLocks noChangeArrowheads="1"/>
          </p:cNvSpPr>
          <p:nvPr userDrawn="1"/>
        </p:nvSpPr>
        <p:spPr bwMode="auto">
          <a:xfrm>
            <a:off x="1588" y="766763"/>
            <a:ext cx="9142412" cy="1942157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tint val="0"/>
                  <a:invGamma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AutoShape 5"/>
          <p:cNvSpPr>
            <a:spLocks noChangeArrowheads="1"/>
          </p:cNvSpPr>
          <p:nvPr userDrawn="1"/>
        </p:nvSpPr>
        <p:spPr bwMode="auto">
          <a:xfrm>
            <a:off x="806400" y="304800"/>
            <a:ext cx="7366000" cy="644525"/>
          </a:xfrm>
          <a:prstGeom prst="roundRect">
            <a:avLst>
              <a:gd name="adj" fmla="val 41870"/>
            </a:avLst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8100" cmpd="sng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7" name="Picture 15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8028384" y="-46037"/>
            <a:ext cx="1115616" cy="738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35496" y="46513"/>
            <a:ext cx="700660" cy="574175"/>
          </a:xfrm>
          <a:prstGeom prst="roundRect">
            <a:avLst>
              <a:gd name="adj" fmla="val 27650"/>
            </a:avLst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oleObject2.bin"/><Relationship Id="rId4" Type="http://schemas.openxmlformats.org/officeDocument/2006/relationships/image" Target="../media/image18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8.xml"/><Relationship Id="rId7" Type="http://schemas.openxmlformats.org/officeDocument/2006/relationships/slide" Target="slide22.xml"/><Relationship Id="rId2" Type="http://schemas.openxmlformats.org/officeDocument/2006/relationships/slide" Target="slide2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23.xml"/><Relationship Id="rId4" Type="http://schemas.openxmlformats.org/officeDocument/2006/relationships/slide" Target="slide15.xml"/><Relationship Id="rId9" Type="http://schemas.openxmlformats.org/officeDocument/2006/relationships/slide" Target="slide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://www.ti.com/mcu/docs/litabsmultiplefilelist.tsp?sectionId=96&amp;tabId=1502&amp;literatureNumber=slaa452b&amp;docCategoryId=1&amp;familyId=34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gif"/><Relationship Id="rId4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processors.wiki.ti.com/index.php/Download_CCS" TargetMode="External"/><Relationship Id="rId3" Type="http://schemas.openxmlformats.org/officeDocument/2006/relationships/hyperlink" Target="http://www.ti.com/lit/pdf/SLAU330" TargetMode="External"/><Relationship Id="rId7" Type="http://schemas.openxmlformats.org/officeDocument/2006/relationships/hyperlink" Target="http://www.ti.com/lit/zip/slac300" TargetMode="External"/><Relationship Id="rId12" Type="http://schemas.openxmlformats.org/officeDocument/2006/relationships/image" Target="../media/image18.gif"/><Relationship Id="rId2" Type="http://schemas.openxmlformats.org/officeDocument/2006/relationships/hyperlink" Target="http://www.ti.com/tool/msp-exp430f5529&amp;DCMP=MSP430&amp;HQS=Other+OT+usbex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.com/general/docs/lit/getliterature.tsp?baseLiteratureNumber=slas590&amp;fileType=pdf&amp;track=no" TargetMode="External"/><Relationship Id="rId11" Type="http://schemas.openxmlformats.org/officeDocument/2006/relationships/slide" Target="slide2.xml"/><Relationship Id="rId5" Type="http://schemas.openxmlformats.org/officeDocument/2006/relationships/hyperlink" Target="http://www.ti.com/general/docs/lit/getliterature.tsp?baseLiteratureNumber=slau208&amp;fileType=pdf&amp;track=no" TargetMode="External"/><Relationship Id="rId10" Type="http://schemas.openxmlformats.org/officeDocument/2006/relationships/hyperlink" Target="http://www.ti.com/tool/capsenselibrary" TargetMode="External"/><Relationship Id="rId4" Type="http://schemas.openxmlformats.org/officeDocument/2006/relationships/hyperlink" Target="http://www.ti.com/lit/zip/slar055" TargetMode="External"/><Relationship Id="rId9" Type="http://schemas.openxmlformats.org/officeDocument/2006/relationships/hyperlink" Target="http://www.ti.com/tool/msp430usbdevpack?DCMP=53xx663x&amp;HQS=msp430usbdevpack-pr-t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hyperlink" Target="http://www.ti.com/energyharvesting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hyperlink" Target="http://www.ti.com/430metering" TargetMode="External"/><Relationship Id="rId16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hyperlink" Target="http://www.ti.com/430security" TargetMode="External"/><Relationship Id="rId15" Type="http://schemas.openxmlformats.org/officeDocument/2006/relationships/slide" Target="slide2.xml"/><Relationship Id="rId10" Type="http://schemas.openxmlformats.org/officeDocument/2006/relationships/image" Target="../media/image13.png"/><Relationship Id="rId4" Type="http://schemas.openxmlformats.org/officeDocument/2006/relationships/hyperlink" Target="http://www.ti.com/motorcontrol" TargetMode="External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ChangeArrowheads="1"/>
          </p:cNvSpPr>
          <p:nvPr/>
        </p:nvSpPr>
        <p:spPr bwMode="auto">
          <a:xfrm>
            <a:off x="685800" y="2895600"/>
            <a:ext cx="7696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a typeface="宋体" pitchFamily="2" charset="-122"/>
              </a:rPr>
              <a:t>合肥工业大学</a:t>
            </a:r>
            <a:r>
              <a:rPr lang="en-US" altLang="zh-CN" sz="2000" dirty="0">
                <a:solidFill>
                  <a:schemeClr val="bg1"/>
                </a:solidFill>
                <a:ea typeface="宋体" pitchFamily="2" charset="-122"/>
              </a:rPr>
              <a:t>-TI</a:t>
            </a:r>
            <a:r>
              <a:rPr lang="zh-CN" altLang="en-US" sz="2000" dirty="0">
                <a:solidFill>
                  <a:schemeClr val="bg1"/>
                </a:solidFill>
                <a:ea typeface="宋体" pitchFamily="2" charset="-122"/>
              </a:rPr>
              <a:t>单片机联合实验室（</a:t>
            </a:r>
            <a:r>
              <a:rPr lang="en-US" altLang="zh-CN" sz="2000" dirty="0">
                <a:solidFill>
                  <a:schemeClr val="bg1"/>
                </a:solidFill>
                <a:ea typeface="宋体" pitchFamily="2" charset="-122"/>
              </a:rPr>
              <a:t>MSP430 &amp; Cortex-M</a:t>
            </a:r>
            <a:r>
              <a:rPr lang="zh-CN" altLang="en-US" sz="2000" dirty="0">
                <a:solidFill>
                  <a:schemeClr val="bg1"/>
                </a:solidFill>
                <a:ea typeface="宋体" pitchFamily="2" charset="-122"/>
              </a:rPr>
              <a:t>）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3432175"/>
            <a:ext cx="7924800" cy="682625"/>
          </a:xfrm>
        </p:spPr>
        <p:txBody>
          <a:bodyPr/>
          <a:lstStyle/>
          <a:p>
            <a:pPr algn="ctr"/>
            <a:r>
              <a:rPr lang="zh-CN" altLang="en-US" sz="2400" dirty="0">
                <a:solidFill>
                  <a:schemeClr val="tx2"/>
                </a:solidFill>
                <a:ea typeface="宋体" pitchFamily="2" charset="-122"/>
              </a:rPr>
              <a:t>  </a:t>
            </a:r>
            <a:r>
              <a:rPr lang="en-US" altLang="zh-CN" b="1" smtClean="0">
                <a:solidFill>
                  <a:schemeClr val="tx2"/>
                </a:solidFill>
                <a:ea typeface="宋体" pitchFamily="2" charset="-122"/>
              </a:rPr>
              <a:t>MSP-EXP430F5529</a:t>
            </a:r>
            <a:r>
              <a:rPr lang="zh-CN" altLang="en-US" b="1" dirty="0" smtClean="0">
                <a:solidFill>
                  <a:schemeClr val="tx2"/>
                </a:solidFill>
                <a:ea typeface="宋体" pitchFamily="2" charset="-122"/>
              </a:rPr>
              <a:t>开发板概述</a:t>
            </a:r>
            <a:endParaRPr lang="zh-CN" altLang="en-US" b="1" dirty="0">
              <a:solidFill>
                <a:schemeClr val="tx2"/>
              </a:solidFill>
              <a:ea typeface="宋体" pitchFamily="2" charset="-122"/>
            </a:endParaRPr>
          </a:p>
        </p:txBody>
      </p:sp>
      <p:sp>
        <p:nvSpPr>
          <p:cNvPr id="6" name="TextBox 2"/>
          <p:cNvSpPr txBox="1">
            <a:spLocks noChangeArrowheads="1"/>
          </p:cNvSpPr>
          <p:nvPr/>
        </p:nvSpPr>
        <p:spPr bwMode="auto">
          <a:xfrm>
            <a:off x="4355976" y="4653136"/>
            <a:ext cx="4752528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200" b="1" dirty="0">
                <a:solidFill>
                  <a:schemeClr val="accent1">
                    <a:lumMod val="50000"/>
                  </a:schemeClr>
                </a:solidFill>
                <a:latin typeface="华文新魏" pitchFamily="2" charset="-122"/>
                <a:ea typeface="华文新魏" pitchFamily="2" charset="-122"/>
              </a:rPr>
              <a:t>作者</a:t>
            </a:r>
            <a:r>
              <a:rPr lang="zh-CN" altLang="en-US" sz="2200" b="1" dirty="0" smtClean="0">
                <a:solidFill>
                  <a:schemeClr val="accent1">
                    <a:lumMod val="50000"/>
                  </a:schemeClr>
                </a:solidFill>
                <a:latin typeface="华文新魏" pitchFamily="2" charset="-122"/>
                <a:ea typeface="华文新魏" pitchFamily="2" charset="-122"/>
              </a:rPr>
              <a:t>：任保宏</a:t>
            </a:r>
            <a:endParaRPr lang="zh-CN" altLang="en-US" sz="2200" b="1" dirty="0">
              <a:solidFill>
                <a:schemeClr val="accent1">
                  <a:lumMod val="50000"/>
                </a:schemeClr>
              </a:solidFill>
              <a:latin typeface="华文新魏" pitchFamily="2" charset="-122"/>
              <a:ea typeface="华文新魏" pitchFamily="2" charset="-122"/>
            </a:endParaRPr>
          </a:p>
          <a:p>
            <a:pPr algn="l"/>
            <a:r>
              <a:rPr lang="zh-CN" altLang="en-US" sz="2200" b="1" dirty="0">
                <a:solidFill>
                  <a:schemeClr val="accent1">
                    <a:lumMod val="50000"/>
                  </a:schemeClr>
                </a:solidFill>
                <a:latin typeface="华文新魏" pitchFamily="2" charset="-122"/>
                <a:ea typeface="华文新魏" pitchFamily="2" charset="-122"/>
              </a:rPr>
              <a:t>指导老师：徐科军教授</a:t>
            </a:r>
          </a:p>
          <a:p>
            <a:pPr algn="l"/>
            <a:r>
              <a:rPr lang="zh-CN" altLang="en-US" sz="2200" b="1" dirty="0">
                <a:solidFill>
                  <a:schemeClr val="accent1">
                    <a:lumMod val="50000"/>
                  </a:schemeClr>
                </a:solidFill>
                <a:latin typeface="华文新魏" pitchFamily="2" charset="-122"/>
                <a:ea typeface="华文新魏" pitchFamily="2" charset="-122"/>
              </a:rPr>
              <a:t>联系方式</a:t>
            </a:r>
            <a:r>
              <a:rPr lang="zh-CN" altLang="en-US" sz="2200" b="1" dirty="0" smtClean="0">
                <a:solidFill>
                  <a:schemeClr val="accent1">
                    <a:lumMod val="50000"/>
                  </a:schemeClr>
                </a:solidFill>
                <a:latin typeface="华文新魏" pitchFamily="2" charset="-122"/>
                <a:ea typeface="华文新魏" pitchFamily="2" charset="-122"/>
              </a:rPr>
              <a:t>：</a:t>
            </a:r>
            <a:r>
              <a:rPr lang="en-US" altLang="zh-CN" b="1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ea typeface="华文新魏" pitchFamily="2" charset="-122"/>
                <a:cs typeface="Times New Roman" pitchFamily="18" charset="0"/>
              </a:rPr>
              <a:t>MSP_EXP430F5529@163.com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</p:txBody>
      </p:sp>
      <p:sp>
        <p:nvSpPr>
          <p:cNvPr id="7" name="Rectangle 5"/>
          <p:cNvSpPr>
            <a:spLocks noGrp="1" noChangeArrowheads="1"/>
          </p:cNvSpPr>
          <p:nvPr/>
        </p:nvSpPr>
        <p:spPr bwMode="auto">
          <a:xfrm>
            <a:off x="251520" y="6172200"/>
            <a:ext cx="866388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endParaRPr lang="zh-CN" altLang="en-US" sz="2000" dirty="0">
              <a:solidFill>
                <a:schemeClr val="tx2"/>
              </a:solidFill>
              <a:ea typeface="宋体" pitchFamily="2" charset="-122"/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080" y="6309320"/>
            <a:ext cx="8534400" cy="457200"/>
          </a:xfrm>
          <a:prstGeom prst="rect">
            <a:avLst/>
          </a:prstGeom>
          <a:noFill/>
          <a:ln w="6350" cap="flat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r>
              <a:rPr lang="zh-CN" altLang="en-US" sz="2400" dirty="0" smtClean="0">
                <a:solidFill>
                  <a:schemeClr val="tx2"/>
                </a:solidFill>
              </a:rPr>
              <a:t> http://</a:t>
            </a:r>
            <a:r>
              <a:rPr lang="en-US" altLang="zh-CN" sz="2400" dirty="0" smtClean="0">
                <a:solidFill>
                  <a:schemeClr val="tx2"/>
                </a:solidFill>
              </a:rPr>
              <a:t>www.ti.com.cn/msp430</a:t>
            </a:r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MSP430F5529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微控制器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1484784"/>
            <a:ext cx="6264696" cy="5131398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683568" y="1052736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MSP430F5529</a:t>
            </a:r>
            <a:r>
              <a:rPr lang="zh-CN" altLang="zh-CN" dirty="0" smtClean="0"/>
              <a:t>引脚图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MSP430F5529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微控制器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519609"/>
            <a:ext cx="7416824" cy="3493567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  <p:sp>
        <p:nvSpPr>
          <p:cNvPr id="6" name="TextBox 5"/>
          <p:cNvSpPr txBox="1"/>
          <p:nvPr/>
        </p:nvSpPr>
        <p:spPr>
          <a:xfrm>
            <a:off x="323528" y="1115452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MSP430F5529</a:t>
            </a:r>
            <a:r>
              <a:rPr lang="zh-CN" altLang="zh-CN" dirty="0" smtClean="0"/>
              <a:t>结构框图</a:t>
            </a:r>
            <a:endParaRPr lang="zh-CN" altLang="en-US" dirty="0"/>
          </a:p>
        </p:txBody>
      </p:sp>
      <p:pic>
        <p:nvPicPr>
          <p:cNvPr id="9" name="图片 8" descr="图片1.gif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014270" y="5805264"/>
            <a:ext cx="878210" cy="87821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611560" y="5157192"/>
            <a:ext cx="7560840" cy="734014"/>
            <a:chOff x="611560" y="5229200"/>
            <a:chExt cx="7560840" cy="734014"/>
          </a:xfrm>
        </p:grpSpPr>
        <p:pic>
          <p:nvPicPr>
            <p:cNvPr id="34820" name="Picture 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11560" y="5733256"/>
              <a:ext cx="7560840" cy="2299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4818" name="Picture 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11560" y="5229200"/>
              <a:ext cx="7560840" cy="5501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开发板硬件资源概述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图片 3" descr="QQ截图20120518171812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03648" y="1340768"/>
            <a:ext cx="5976664" cy="44644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dirty="0" smtClean="0">
                <a:solidFill>
                  <a:schemeClr val="bg1"/>
                </a:solidFill>
              </a:rPr>
              <a:t>开发板实验</a:t>
            </a:r>
            <a:r>
              <a:rPr lang="zh-CN" altLang="zh-CN" sz="3600" b="1" dirty="0" smtClean="0">
                <a:solidFill>
                  <a:schemeClr val="bg1"/>
                </a:solidFill>
              </a:rPr>
              <a:t>程序</a:t>
            </a:r>
            <a:r>
              <a:rPr lang="zh-CN" altLang="zh-CN" sz="3600" dirty="0" smtClean="0">
                <a:solidFill>
                  <a:schemeClr val="bg1"/>
                </a:solidFill>
              </a:rPr>
              <a:t>资源概述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899592" y="1594774"/>
          <a:ext cx="7416824" cy="45365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808506"/>
                <a:gridCol w="4608318"/>
              </a:tblGrid>
              <a:tr h="45365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文件名称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描述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/>
                        <a:t>CTS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包含触摸按键应用程序资源库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/>
                        <a:t>Drivers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</a:t>
                      </a:r>
                      <a:r>
                        <a:rPr lang="en-US" sz="1600" kern="100" dirty="0"/>
                        <a:t>USB</a:t>
                      </a:r>
                      <a:r>
                        <a:rPr lang="zh-CN" sz="1600" kern="100" dirty="0"/>
                        <a:t>通信实验硬件驱动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/>
                        <a:t>F5xx_F6xx_Core_Lib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包含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MSP430 F5</a:t>
                      </a:r>
                      <a:r>
                        <a:rPr lang="zh-CN" altLang="zh-CN" sz="18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和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F6</a:t>
                      </a:r>
                      <a:r>
                        <a:rPr lang="zh-CN" altLang="zh-CN" sz="18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系列核心模块程序资源库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 err="1"/>
                        <a:t>FatFs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包含开源的</a:t>
                      </a:r>
                      <a:r>
                        <a:rPr lang="en-US" sz="1600" kern="100" dirty="0"/>
                        <a:t>FATFS</a:t>
                      </a:r>
                      <a:r>
                        <a:rPr lang="zh-CN" sz="1600" kern="100" dirty="0"/>
                        <a:t>系统文件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/>
                        <a:t>MSP-EXP430F5529_HAL</a:t>
                      </a:r>
                      <a:endParaRPr lang="zh-CN" sz="16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</a:t>
                      </a:r>
                      <a:r>
                        <a:rPr lang="en-US" sz="1600" kern="100" dirty="0"/>
                        <a:t>MSP-EXP430F5529</a:t>
                      </a:r>
                      <a:r>
                        <a:rPr lang="zh-CN" sz="1600" kern="100" dirty="0"/>
                        <a:t>开发板硬件模块程序资源库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/>
                        <a:t>USB</a:t>
                      </a:r>
                      <a:endParaRPr lang="zh-CN" sz="16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</a:t>
                      </a:r>
                      <a:r>
                        <a:rPr lang="en-US" sz="1600" kern="100" dirty="0"/>
                        <a:t>USB</a:t>
                      </a:r>
                      <a:r>
                        <a:rPr lang="zh-CN" sz="1600" kern="100" dirty="0"/>
                        <a:t>应用程序资源库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/>
                        <a:t>UserExperienceDemo</a:t>
                      </a:r>
                      <a:endParaRPr lang="zh-CN" sz="16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包含开发板示例程序代码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/>
                        <a:t>LABxmain.c(x=1</a:t>
                      </a:r>
                      <a:r>
                        <a:rPr lang="zh-CN" sz="1600" kern="100"/>
                        <a:t>～</a:t>
                      </a:r>
                      <a:r>
                        <a:rPr lang="en-US" sz="1600" kern="100"/>
                        <a:t>7)</a:t>
                      </a:r>
                      <a:endParaRPr lang="zh-CN" sz="16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600" kern="100" dirty="0" smtClean="0"/>
                        <a:t>包含</a:t>
                      </a:r>
                      <a:r>
                        <a:rPr lang="zh-CN" sz="1600" kern="100" dirty="0" smtClean="0"/>
                        <a:t>各</a:t>
                      </a:r>
                      <a:r>
                        <a:rPr lang="zh-CN" sz="1600" kern="100" dirty="0"/>
                        <a:t>实验主函数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36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/>
                        <a:t>labx.h/.c(x=1</a:t>
                      </a:r>
                      <a:r>
                        <a:rPr lang="zh-CN" sz="1600" kern="100"/>
                        <a:t>～</a:t>
                      </a:r>
                      <a:r>
                        <a:rPr lang="en-US" sz="1600" kern="100"/>
                        <a:t>7)</a:t>
                      </a:r>
                      <a:endParaRPr lang="zh-CN" sz="16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/>
                        <a:t>包含各实验菜单函数及实验程序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411760" y="112474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各</a:t>
            </a:r>
            <a:r>
              <a:rPr lang="zh-CN" altLang="zh-CN" dirty="0" smtClean="0"/>
              <a:t>实验文件夹内资源描述列表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dirty="0" smtClean="0">
                <a:solidFill>
                  <a:schemeClr val="bg1"/>
                </a:solidFill>
              </a:rPr>
              <a:t>开发板实验</a:t>
            </a:r>
            <a:r>
              <a:rPr lang="zh-CN" altLang="zh-CN" sz="3600" b="1" dirty="0" smtClean="0">
                <a:solidFill>
                  <a:schemeClr val="bg1"/>
                </a:solidFill>
              </a:rPr>
              <a:t>程序</a:t>
            </a:r>
            <a:r>
              <a:rPr lang="zh-CN" altLang="zh-CN" sz="3600" dirty="0" smtClean="0">
                <a:solidFill>
                  <a:schemeClr val="bg1"/>
                </a:solidFill>
              </a:rPr>
              <a:t>资源概述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 descr="图片1.gif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755576" y="1700808"/>
            <a:ext cx="3636640" cy="3960440"/>
            <a:chOff x="755576" y="1484784"/>
            <a:chExt cx="3636640" cy="4343400"/>
          </a:xfrm>
        </p:grpSpPr>
        <p:sp>
          <p:nvSpPr>
            <p:cNvPr id="9" name="AutoShape 3"/>
            <p:cNvSpPr>
              <a:spLocks noChangeArrowheads="1"/>
            </p:cNvSpPr>
            <p:nvPr/>
          </p:nvSpPr>
          <p:spPr bwMode="gray">
            <a:xfrm>
              <a:off x="1115616" y="1484784"/>
              <a:ext cx="3276600" cy="4343400"/>
            </a:xfrm>
            <a:prstGeom prst="rightArrow">
              <a:avLst>
                <a:gd name="adj1" fmla="val 79306"/>
                <a:gd name="adj2" fmla="val 30296"/>
              </a:avLst>
            </a:prstGeom>
            <a:gradFill rotWithShape="1">
              <a:gsLst>
                <a:gs pos="0">
                  <a:schemeClr val="accent1">
                    <a:gamma/>
                    <a:tint val="0"/>
                    <a:invGamma/>
                    <a:alpha val="24001"/>
                  </a:schemeClr>
                </a:gs>
                <a:gs pos="100000">
                  <a:schemeClr val="accent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10" name="AutoShape 6"/>
            <p:cNvSpPr>
              <a:spLocks noChangeArrowheads="1"/>
            </p:cNvSpPr>
            <p:nvPr/>
          </p:nvSpPr>
          <p:spPr bwMode="gray">
            <a:xfrm>
              <a:off x="755576" y="3068960"/>
              <a:ext cx="3024336" cy="1224136"/>
            </a:xfrm>
            <a:prstGeom prst="roundRect">
              <a:avLst>
                <a:gd name="adj" fmla="val 9106"/>
              </a:avLst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 w="254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r>
                <a:rPr lang="zh-CN" altLang="zh-CN" dirty="0" smtClean="0"/>
                <a:t>开发板各实验主函数流程图</a:t>
              </a:r>
              <a:endParaRPr lang="en-US" altLang="zh-CN" dirty="0" smtClean="0"/>
            </a:p>
            <a:p>
              <a:r>
                <a:rPr lang="en-US" altLang="zh-CN" dirty="0" smtClean="0"/>
                <a:t>           </a:t>
              </a:r>
              <a:r>
                <a:rPr lang="zh-CN" altLang="zh-CN" dirty="0" smtClean="0"/>
                <a:t>（</a:t>
              </a:r>
              <a:r>
                <a:rPr lang="en-US" altLang="zh-CN" dirty="0" err="1" smtClean="0"/>
                <a:t>LABxmain.c</a:t>
              </a:r>
              <a:r>
                <a:rPr lang="zh-CN" altLang="zh-CN" dirty="0" smtClean="0"/>
                <a:t>中）</a:t>
              </a:r>
              <a:r>
                <a:rPr lang="en-US" altLang="zh-CN" dirty="0" smtClean="0"/>
                <a:t>:</a:t>
              </a:r>
              <a:endParaRPr lang="zh-CN" altLang="en-US" dirty="0"/>
            </a:p>
          </p:txBody>
        </p:sp>
      </p:grpSp>
      <p:sp>
        <p:nvSpPr>
          <p:cNvPr id="31749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4464224" y="1114003"/>
            <a:ext cx="3096344" cy="5472608"/>
            <a:chOff x="4464224" y="1114003"/>
            <a:chExt cx="3096344" cy="5472608"/>
          </a:xfrm>
        </p:grpSpPr>
        <p:sp>
          <p:nvSpPr>
            <p:cNvPr id="8" name="圆角矩形 7"/>
            <p:cNvSpPr/>
            <p:nvPr/>
          </p:nvSpPr>
          <p:spPr>
            <a:xfrm>
              <a:off x="4464224" y="1114003"/>
              <a:ext cx="3096344" cy="5472608"/>
            </a:xfrm>
            <a:prstGeom prst="roundRect">
              <a:avLst/>
            </a:prstGeom>
            <a:solidFill>
              <a:srgbClr val="CCCCFF"/>
            </a:solid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aphicFrame>
          <p:nvGraphicFramePr>
            <p:cNvPr id="31748" name="Object 4"/>
            <p:cNvGraphicFramePr>
              <a:graphicFrameLocks noChangeAspect="1"/>
            </p:cNvGraphicFramePr>
            <p:nvPr/>
          </p:nvGraphicFramePr>
          <p:xfrm>
            <a:off x="4644008" y="1268760"/>
            <a:ext cx="2809875" cy="5112568"/>
          </p:xfrm>
          <a:graphic>
            <a:graphicData uri="http://schemas.openxmlformats.org/presentationml/2006/ole">
              <p:oleObj spid="_x0000_s31748" name="Visio" r:id="rId5" imgW="2810066" imgH="5279374" progId="Visio.Drawing.11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7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9672" y="1844824"/>
            <a:ext cx="5904656" cy="34563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pSp>
        <p:nvGrpSpPr>
          <p:cNvPr id="21" name="组合 20"/>
          <p:cNvGrpSpPr/>
          <p:nvPr/>
        </p:nvGrpSpPr>
        <p:grpSpPr>
          <a:xfrm>
            <a:off x="72008" y="4005064"/>
            <a:ext cx="1630751" cy="1643059"/>
            <a:chOff x="72008" y="4005064"/>
            <a:chExt cx="1630751" cy="1643059"/>
          </a:xfrm>
        </p:grpSpPr>
        <p:sp>
          <p:nvSpPr>
            <p:cNvPr id="15" name="圆角矩形 14"/>
            <p:cNvSpPr/>
            <p:nvPr/>
          </p:nvSpPr>
          <p:spPr>
            <a:xfrm>
              <a:off x="72008" y="4005064"/>
              <a:ext cx="1403648" cy="1152128"/>
            </a:xfrm>
            <a:prstGeom prst="roundRect">
              <a:avLst/>
            </a:prstGeom>
            <a:blipFill>
              <a:blip r:embed="rId3" cstate="print"/>
              <a:tile tx="0" ty="0" sx="100000" sy="100000" flip="none" algn="tl"/>
            </a:blip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供电：</a:t>
              </a: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  <a:cs typeface="Times New Roman" pitchFamily="18" charset="0"/>
                </a:rPr>
                <a:t>电池</a:t>
              </a:r>
              <a:endParaRPr lang="en-US" altLang="zh-CN" sz="1300" dirty="0" smtClean="0">
                <a:solidFill>
                  <a:schemeClr val="tx1"/>
                </a:solidFill>
                <a:latin typeface="+mn-ea"/>
                <a:cs typeface="Times New Roman" pitchFamily="18" charset="0"/>
              </a:endParaRP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拨码开关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:</a:t>
              </a:r>
            </a:p>
            <a:p>
              <a:pPr algn="ctr">
                <a:defRPr/>
              </a:pP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JTAG/BATT</a:t>
              </a: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短路块：默认</a:t>
              </a:r>
              <a:endParaRPr lang="zh-CN" altLang="en-US" sz="13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8" name="Freeform 46"/>
            <p:cNvSpPr>
              <a:spLocks noEditPoints="1"/>
            </p:cNvSpPr>
            <p:nvPr/>
          </p:nvSpPr>
          <p:spPr bwMode="gray">
            <a:xfrm rot="15322823" flipV="1">
              <a:off x="942872" y="4888237"/>
              <a:ext cx="600691" cy="919082"/>
            </a:xfrm>
            <a:custGeom>
              <a:avLst/>
              <a:gdLst/>
              <a:ahLst/>
              <a:cxnLst>
                <a:cxn ang="0">
                  <a:pos x="1092" y="50"/>
                </a:cxn>
                <a:cxn ang="0">
                  <a:pos x="822" y="168"/>
                </a:cxn>
                <a:cxn ang="0">
                  <a:pos x="594" y="300"/>
                </a:cxn>
                <a:cxn ang="0">
                  <a:pos x="406" y="446"/>
                </a:cxn>
                <a:cxn ang="0">
                  <a:pos x="254" y="604"/>
                </a:cxn>
                <a:cxn ang="0">
                  <a:pos x="140" y="772"/>
                </a:cxn>
                <a:cxn ang="0">
                  <a:pos x="60" y="944"/>
                </a:cxn>
                <a:cxn ang="0">
                  <a:pos x="14" y="1122"/>
                </a:cxn>
                <a:cxn ang="0">
                  <a:pos x="0" y="1300"/>
                </a:cxn>
                <a:cxn ang="0">
                  <a:pos x="18" y="1476"/>
                </a:cxn>
                <a:cxn ang="0">
                  <a:pos x="64" y="1650"/>
                </a:cxn>
                <a:cxn ang="0">
                  <a:pos x="138" y="1818"/>
                </a:cxn>
                <a:cxn ang="0">
                  <a:pos x="238" y="1978"/>
                </a:cxn>
                <a:cxn ang="0">
                  <a:pos x="364" y="2126"/>
                </a:cxn>
                <a:cxn ang="0">
                  <a:pos x="512" y="2262"/>
                </a:cxn>
                <a:cxn ang="0">
                  <a:pos x="684" y="2382"/>
                </a:cxn>
                <a:cxn ang="0">
                  <a:pos x="874" y="2484"/>
                </a:cxn>
                <a:cxn ang="0">
                  <a:pos x="1086" y="2564"/>
                </a:cxn>
                <a:cxn ang="0">
                  <a:pos x="1314" y="2622"/>
                </a:cxn>
                <a:cxn ang="0">
                  <a:pos x="1558" y="2654"/>
                </a:cxn>
                <a:cxn ang="0">
                  <a:pos x="1818" y="2658"/>
                </a:cxn>
                <a:cxn ang="0">
                  <a:pos x="2090" y="2632"/>
                </a:cxn>
                <a:cxn ang="0">
                  <a:pos x="2374" y="2574"/>
                </a:cxn>
                <a:cxn ang="0">
                  <a:pos x="2544" y="2912"/>
                </a:cxn>
                <a:cxn ang="0">
                  <a:pos x="1868" y="1552"/>
                </a:cxn>
                <a:cxn ang="0">
                  <a:pos x="1956" y="1914"/>
                </a:cxn>
                <a:cxn ang="0">
                  <a:pos x="1788" y="1936"/>
                </a:cxn>
                <a:cxn ang="0">
                  <a:pos x="1616" y="1934"/>
                </a:cxn>
                <a:cxn ang="0">
                  <a:pos x="1442" y="1912"/>
                </a:cxn>
                <a:cxn ang="0">
                  <a:pos x="1272" y="1872"/>
                </a:cxn>
                <a:cxn ang="0">
                  <a:pos x="1108" y="1812"/>
                </a:cxn>
                <a:cxn ang="0">
                  <a:pos x="952" y="1736"/>
                </a:cxn>
                <a:cxn ang="0">
                  <a:pos x="810" y="1646"/>
                </a:cxn>
                <a:cxn ang="0">
                  <a:pos x="684" y="1542"/>
                </a:cxn>
                <a:cxn ang="0">
                  <a:pos x="578" y="1428"/>
                </a:cxn>
                <a:cxn ang="0">
                  <a:pos x="494" y="1304"/>
                </a:cxn>
                <a:cxn ang="0">
                  <a:pos x="438" y="1170"/>
                </a:cxn>
                <a:cxn ang="0">
                  <a:pos x="410" y="1032"/>
                </a:cxn>
                <a:cxn ang="0">
                  <a:pos x="416" y="888"/>
                </a:cxn>
                <a:cxn ang="0">
                  <a:pos x="460" y="742"/>
                </a:cxn>
                <a:cxn ang="0">
                  <a:pos x="544" y="592"/>
                </a:cxn>
                <a:cxn ang="0">
                  <a:pos x="670" y="444"/>
                </a:cxn>
                <a:cxn ang="0">
                  <a:pos x="844" y="298"/>
                </a:cxn>
                <a:cxn ang="0">
                  <a:pos x="1070" y="154"/>
                </a:cxn>
                <a:cxn ang="0">
                  <a:pos x="1348" y="16"/>
                </a:cxn>
                <a:cxn ang="0">
                  <a:pos x="1244" y="0"/>
                </a:cxn>
                <a:cxn ang="0">
                  <a:pos x="2820" y="1934"/>
                </a:cxn>
                <a:cxn ang="0">
                  <a:pos x="2820" y="1934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lnTo>
                    <a:pt x="1244" y="0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lnTo>
                    <a:pt x="2820" y="1934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>
                    <a:gamma/>
                    <a:tint val="39216"/>
                    <a:invGamma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  <a:effectLst>
              <a:outerShdw dist="136783" dir="6708085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2008" y="1430740"/>
            <a:ext cx="1613098" cy="1638220"/>
            <a:chOff x="72008" y="1430740"/>
            <a:chExt cx="1613098" cy="1638220"/>
          </a:xfrm>
        </p:grpSpPr>
        <p:sp>
          <p:nvSpPr>
            <p:cNvPr id="13" name="圆角矩形 12"/>
            <p:cNvSpPr/>
            <p:nvPr/>
          </p:nvSpPr>
          <p:spPr>
            <a:xfrm>
              <a:off x="72008" y="1916832"/>
              <a:ext cx="1403648" cy="1152128"/>
            </a:xfrm>
            <a:prstGeom prst="roundRect">
              <a:avLst/>
            </a:prstGeom>
            <a:blipFill>
              <a:blip r:embed="rId3" cstate="print"/>
              <a:tile tx="0" ty="0" sx="100000" sy="100000" flip="none" algn="tl"/>
            </a:blip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供电：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  <a:cs typeface="Times New Roman" pitchFamily="18" charset="0"/>
                </a:rPr>
                <a:t>5529USB</a:t>
              </a: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拨码开关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:LDO</a:t>
              </a: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短路块：默认</a:t>
              </a:r>
              <a:endParaRPr lang="zh-CN" altLang="en-US" sz="13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9" name="Freeform 46"/>
            <p:cNvSpPr>
              <a:spLocks noEditPoints="1"/>
            </p:cNvSpPr>
            <p:nvPr/>
          </p:nvSpPr>
          <p:spPr bwMode="gray">
            <a:xfrm rot="6934868">
              <a:off x="913067" y="1305632"/>
              <a:ext cx="646932" cy="897147"/>
            </a:xfrm>
            <a:custGeom>
              <a:avLst/>
              <a:gdLst/>
              <a:ahLst/>
              <a:cxnLst>
                <a:cxn ang="0">
                  <a:pos x="1092" y="50"/>
                </a:cxn>
                <a:cxn ang="0">
                  <a:pos x="822" y="168"/>
                </a:cxn>
                <a:cxn ang="0">
                  <a:pos x="594" y="300"/>
                </a:cxn>
                <a:cxn ang="0">
                  <a:pos x="406" y="446"/>
                </a:cxn>
                <a:cxn ang="0">
                  <a:pos x="254" y="604"/>
                </a:cxn>
                <a:cxn ang="0">
                  <a:pos x="140" y="772"/>
                </a:cxn>
                <a:cxn ang="0">
                  <a:pos x="60" y="944"/>
                </a:cxn>
                <a:cxn ang="0">
                  <a:pos x="14" y="1122"/>
                </a:cxn>
                <a:cxn ang="0">
                  <a:pos x="0" y="1300"/>
                </a:cxn>
                <a:cxn ang="0">
                  <a:pos x="18" y="1476"/>
                </a:cxn>
                <a:cxn ang="0">
                  <a:pos x="64" y="1650"/>
                </a:cxn>
                <a:cxn ang="0">
                  <a:pos x="138" y="1818"/>
                </a:cxn>
                <a:cxn ang="0">
                  <a:pos x="238" y="1978"/>
                </a:cxn>
                <a:cxn ang="0">
                  <a:pos x="364" y="2126"/>
                </a:cxn>
                <a:cxn ang="0">
                  <a:pos x="512" y="2262"/>
                </a:cxn>
                <a:cxn ang="0">
                  <a:pos x="684" y="2382"/>
                </a:cxn>
                <a:cxn ang="0">
                  <a:pos x="874" y="2484"/>
                </a:cxn>
                <a:cxn ang="0">
                  <a:pos x="1086" y="2564"/>
                </a:cxn>
                <a:cxn ang="0">
                  <a:pos x="1314" y="2622"/>
                </a:cxn>
                <a:cxn ang="0">
                  <a:pos x="1558" y="2654"/>
                </a:cxn>
                <a:cxn ang="0">
                  <a:pos x="1818" y="2658"/>
                </a:cxn>
                <a:cxn ang="0">
                  <a:pos x="2090" y="2632"/>
                </a:cxn>
                <a:cxn ang="0">
                  <a:pos x="2374" y="2574"/>
                </a:cxn>
                <a:cxn ang="0">
                  <a:pos x="2544" y="2912"/>
                </a:cxn>
                <a:cxn ang="0">
                  <a:pos x="1868" y="1552"/>
                </a:cxn>
                <a:cxn ang="0">
                  <a:pos x="1956" y="1914"/>
                </a:cxn>
                <a:cxn ang="0">
                  <a:pos x="1788" y="1936"/>
                </a:cxn>
                <a:cxn ang="0">
                  <a:pos x="1616" y="1934"/>
                </a:cxn>
                <a:cxn ang="0">
                  <a:pos x="1442" y="1912"/>
                </a:cxn>
                <a:cxn ang="0">
                  <a:pos x="1272" y="1872"/>
                </a:cxn>
                <a:cxn ang="0">
                  <a:pos x="1108" y="1812"/>
                </a:cxn>
                <a:cxn ang="0">
                  <a:pos x="952" y="1736"/>
                </a:cxn>
                <a:cxn ang="0">
                  <a:pos x="810" y="1646"/>
                </a:cxn>
                <a:cxn ang="0">
                  <a:pos x="684" y="1542"/>
                </a:cxn>
                <a:cxn ang="0">
                  <a:pos x="578" y="1428"/>
                </a:cxn>
                <a:cxn ang="0">
                  <a:pos x="494" y="1304"/>
                </a:cxn>
                <a:cxn ang="0">
                  <a:pos x="438" y="1170"/>
                </a:cxn>
                <a:cxn ang="0">
                  <a:pos x="410" y="1032"/>
                </a:cxn>
                <a:cxn ang="0">
                  <a:pos x="416" y="888"/>
                </a:cxn>
                <a:cxn ang="0">
                  <a:pos x="460" y="742"/>
                </a:cxn>
                <a:cxn ang="0">
                  <a:pos x="544" y="592"/>
                </a:cxn>
                <a:cxn ang="0">
                  <a:pos x="670" y="444"/>
                </a:cxn>
                <a:cxn ang="0">
                  <a:pos x="844" y="298"/>
                </a:cxn>
                <a:cxn ang="0">
                  <a:pos x="1070" y="154"/>
                </a:cxn>
                <a:cxn ang="0">
                  <a:pos x="1348" y="16"/>
                </a:cxn>
                <a:cxn ang="0">
                  <a:pos x="1244" y="0"/>
                </a:cxn>
                <a:cxn ang="0">
                  <a:pos x="2820" y="1934"/>
                </a:cxn>
                <a:cxn ang="0">
                  <a:pos x="2820" y="1934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lnTo>
                    <a:pt x="1244" y="0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lnTo>
                    <a:pt x="2820" y="1934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>
                    <a:gamma/>
                    <a:tint val="39216"/>
                    <a:invGamma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  <a:effectLst>
              <a:outerShdw dist="136783" dir="6708085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407476" y="3933056"/>
            <a:ext cx="1629020" cy="1713034"/>
            <a:chOff x="7407476" y="3933056"/>
            <a:chExt cx="1629020" cy="1713034"/>
          </a:xfrm>
        </p:grpSpPr>
        <p:sp>
          <p:nvSpPr>
            <p:cNvPr id="16" name="圆角矩形 15"/>
            <p:cNvSpPr/>
            <p:nvPr/>
          </p:nvSpPr>
          <p:spPr>
            <a:xfrm>
              <a:off x="7632848" y="3933056"/>
              <a:ext cx="1403648" cy="1152128"/>
            </a:xfrm>
            <a:prstGeom prst="roundRect">
              <a:avLst/>
            </a:prstGeom>
            <a:blipFill>
              <a:blip r:embed="rId3" cstate="print"/>
              <a:tile tx="0" ty="0" sx="100000" sy="100000" flip="none" algn="tl"/>
            </a:blip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供电：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  <a:cs typeface="Times New Roman" pitchFamily="18" charset="0"/>
                </a:rPr>
                <a:t>JTAG</a:t>
              </a: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拨码开关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:</a:t>
              </a:r>
            </a:p>
            <a:p>
              <a:pPr algn="ctr">
                <a:defRPr/>
              </a:pP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JTAG/BALTT</a:t>
              </a: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短路块：</a:t>
              </a:r>
              <a:endParaRPr lang="en-US" altLang="zh-CN" sz="1300" dirty="0" smtClean="0">
                <a:solidFill>
                  <a:schemeClr val="tx1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JP11</a:t>
              </a: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：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JTAG</a:t>
              </a:r>
              <a:endParaRPr lang="zh-CN" altLang="en-US" sz="13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0" name="Freeform 46"/>
            <p:cNvSpPr>
              <a:spLocks noEditPoints="1"/>
            </p:cNvSpPr>
            <p:nvPr/>
          </p:nvSpPr>
          <p:spPr bwMode="gray">
            <a:xfrm rot="16876535">
              <a:off x="7550089" y="4830691"/>
              <a:ext cx="672786" cy="958011"/>
            </a:xfrm>
            <a:custGeom>
              <a:avLst/>
              <a:gdLst/>
              <a:ahLst/>
              <a:cxnLst>
                <a:cxn ang="0">
                  <a:pos x="1092" y="50"/>
                </a:cxn>
                <a:cxn ang="0">
                  <a:pos x="822" y="168"/>
                </a:cxn>
                <a:cxn ang="0">
                  <a:pos x="594" y="300"/>
                </a:cxn>
                <a:cxn ang="0">
                  <a:pos x="406" y="446"/>
                </a:cxn>
                <a:cxn ang="0">
                  <a:pos x="254" y="604"/>
                </a:cxn>
                <a:cxn ang="0">
                  <a:pos x="140" y="772"/>
                </a:cxn>
                <a:cxn ang="0">
                  <a:pos x="60" y="944"/>
                </a:cxn>
                <a:cxn ang="0">
                  <a:pos x="14" y="1122"/>
                </a:cxn>
                <a:cxn ang="0">
                  <a:pos x="0" y="1300"/>
                </a:cxn>
                <a:cxn ang="0">
                  <a:pos x="18" y="1476"/>
                </a:cxn>
                <a:cxn ang="0">
                  <a:pos x="64" y="1650"/>
                </a:cxn>
                <a:cxn ang="0">
                  <a:pos x="138" y="1818"/>
                </a:cxn>
                <a:cxn ang="0">
                  <a:pos x="238" y="1978"/>
                </a:cxn>
                <a:cxn ang="0">
                  <a:pos x="364" y="2126"/>
                </a:cxn>
                <a:cxn ang="0">
                  <a:pos x="512" y="2262"/>
                </a:cxn>
                <a:cxn ang="0">
                  <a:pos x="684" y="2382"/>
                </a:cxn>
                <a:cxn ang="0">
                  <a:pos x="874" y="2484"/>
                </a:cxn>
                <a:cxn ang="0">
                  <a:pos x="1086" y="2564"/>
                </a:cxn>
                <a:cxn ang="0">
                  <a:pos x="1314" y="2622"/>
                </a:cxn>
                <a:cxn ang="0">
                  <a:pos x="1558" y="2654"/>
                </a:cxn>
                <a:cxn ang="0">
                  <a:pos x="1818" y="2658"/>
                </a:cxn>
                <a:cxn ang="0">
                  <a:pos x="2090" y="2632"/>
                </a:cxn>
                <a:cxn ang="0">
                  <a:pos x="2374" y="2574"/>
                </a:cxn>
                <a:cxn ang="0">
                  <a:pos x="2544" y="2912"/>
                </a:cxn>
                <a:cxn ang="0">
                  <a:pos x="1868" y="1552"/>
                </a:cxn>
                <a:cxn ang="0">
                  <a:pos x="1956" y="1914"/>
                </a:cxn>
                <a:cxn ang="0">
                  <a:pos x="1788" y="1936"/>
                </a:cxn>
                <a:cxn ang="0">
                  <a:pos x="1616" y="1934"/>
                </a:cxn>
                <a:cxn ang="0">
                  <a:pos x="1442" y="1912"/>
                </a:cxn>
                <a:cxn ang="0">
                  <a:pos x="1272" y="1872"/>
                </a:cxn>
                <a:cxn ang="0">
                  <a:pos x="1108" y="1812"/>
                </a:cxn>
                <a:cxn ang="0">
                  <a:pos x="952" y="1736"/>
                </a:cxn>
                <a:cxn ang="0">
                  <a:pos x="810" y="1646"/>
                </a:cxn>
                <a:cxn ang="0">
                  <a:pos x="684" y="1542"/>
                </a:cxn>
                <a:cxn ang="0">
                  <a:pos x="578" y="1428"/>
                </a:cxn>
                <a:cxn ang="0">
                  <a:pos x="494" y="1304"/>
                </a:cxn>
                <a:cxn ang="0">
                  <a:pos x="438" y="1170"/>
                </a:cxn>
                <a:cxn ang="0">
                  <a:pos x="410" y="1032"/>
                </a:cxn>
                <a:cxn ang="0">
                  <a:pos x="416" y="888"/>
                </a:cxn>
                <a:cxn ang="0">
                  <a:pos x="460" y="742"/>
                </a:cxn>
                <a:cxn ang="0">
                  <a:pos x="544" y="592"/>
                </a:cxn>
                <a:cxn ang="0">
                  <a:pos x="670" y="444"/>
                </a:cxn>
                <a:cxn ang="0">
                  <a:pos x="844" y="298"/>
                </a:cxn>
                <a:cxn ang="0">
                  <a:pos x="1070" y="154"/>
                </a:cxn>
                <a:cxn ang="0">
                  <a:pos x="1348" y="16"/>
                </a:cxn>
                <a:cxn ang="0">
                  <a:pos x="1244" y="0"/>
                </a:cxn>
                <a:cxn ang="0">
                  <a:pos x="2820" y="1934"/>
                </a:cxn>
                <a:cxn ang="0">
                  <a:pos x="2820" y="1934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lnTo>
                    <a:pt x="1244" y="0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lnTo>
                    <a:pt x="2820" y="1934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>
                    <a:gamma/>
                    <a:tint val="39216"/>
                    <a:invGamma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  <a:effectLst>
              <a:outerShdw dist="136783" dir="6708085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开发板供电方案实物分析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441732" y="1270747"/>
            <a:ext cx="1630260" cy="1798213"/>
            <a:chOff x="7441732" y="1270747"/>
            <a:chExt cx="1630260" cy="1798213"/>
          </a:xfrm>
        </p:grpSpPr>
        <p:sp>
          <p:nvSpPr>
            <p:cNvPr id="11" name="Freeform 46"/>
            <p:cNvSpPr>
              <a:spLocks noEditPoints="1"/>
            </p:cNvSpPr>
            <p:nvPr/>
          </p:nvSpPr>
          <p:spPr bwMode="gray">
            <a:xfrm rot="14708492" flipH="1">
              <a:off x="7525471" y="1187008"/>
              <a:ext cx="676172" cy="843649"/>
            </a:xfrm>
            <a:custGeom>
              <a:avLst/>
              <a:gdLst/>
              <a:ahLst/>
              <a:cxnLst>
                <a:cxn ang="0">
                  <a:pos x="1092" y="50"/>
                </a:cxn>
                <a:cxn ang="0">
                  <a:pos x="822" y="168"/>
                </a:cxn>
                <a:cxn ang="0">
                  <a:pos x="594" y="300"/>
                </a:cxn>
                <a:cxn ang="0">
                  <a:pos x="406" y="446"/>
                </a:cxn>
                <a:cxn ang="0">
                  <a:pos x="254" y="604"/>
                </a:cxn>
                <a:cxn ang="0">
                  <a:pos x="140" y="772"/>
                </a:cxn>
                <a:cxn ang="0">
                  <a:pos x="60" y="944"/>
                </a:cxn>
                <a:cxn ang="0">
                  <a:pos x="14" y="1122"/>
                </a:cxn>
                <a:cxn ang="0">
                  <a:pos x="0" y="1300"/>
                </a:cxn>
                <a:cxn ang="0">
                  <a:pos x="18" y="1476"/>
                </a:cxn>
                <a:cxn ang="0">
                  <a:pos x="64" y="1650"/>
                </a:cxn>
                <a:cxn ang="0">
                  <a:pos x="138" y="1818"/>
                </a:cxn>
                <a:cxn ang="0">
                  <a:pos x="238" y="1978"/>
                </a:cxn>
                <a:cxn ang="0">
                  <a:pos x="364" y="2126"/>
                </a:cxn>
                <a:cxn ang="0">
                  <a:pos x="512" y="2262"/>
                </a:cxn>
                <a:cxn ang="0">
                  <a:pos x="684" y="2382"/>
                </a:cxn>
                <a:cxn ang="0">
                  <a:pos x="874" y="2484"/>
                </a:cxn>
                <a:cxn ang="0">
                  <a:pos x="1086" y="2564"/>
                </a:cxn>
                <a:cxn ang="0">
                  <a:pos x="1314" y="2622"/>
                </a:cxn>
                <a:cxn ang="0">
                  <a:pos x="1558" y="2654"/>
                </a:cxn>
                <a:cxn ang="0">
                  <a:pos x="1818" y="2658"/>
                </a:cxn>
                <a:cxn ang="0">
                  <a:pos x="2090" y="2632"/>
                </a:cxn>
                <a:cxn ang="0">
                  <a:pos x="2374" y="2574"/>
                </a:cxn>
                <a:cxn ang="0">
                  <a:pos x="2544" y="2912"/>
                </a:cxn>
                <a:cxn ang="0">
                  <a:pos x="1868" y="1552"/>
                </a:cxn>
                <a:cxn ang="0">
                  <a:pos x="1956" y="1914"/>
                </a:cxn>
                <a:cxn ang="0">
                  <a:pos x="1788" y="1936"/>
                </a:cxn>
                <a:cxn ang="0">
                  <a:pos x="1616" y="1934"/>
                </a:cxn>
                <a:cxn ang="0">
                  <a:pos x="1442" y="1912"/>
                </a:cxn>
                <a:cxn ang="0">
                  <a:pos x="1272" y="1872"/>
                </a:cxn>
                <a:cxn ang="0">
                  <a:pos x="1108" y="1812"/>
                </a:cxn>
                <a:cxn ang="0">
                  <a:pos x="952" y="1736"/>
                </a:cxn>
                <a:cxn ang="0">
                  <a:pos x="810" y="1646"/>
                </a:cxn>
                <a:cxn ang="0">
                  <a:pos x="684" y="1542"/>
                </a:cxn>
                <a:cxn ang="0">
                  <a:pos x="578" y="1428"/>
                </a:cxn>
                <a:cxn ang="0">
                  <a:pos x="494" y="1304"/>
                </a:cxn>
                <a:cxn ang="0">
                  <a:pos x="438" y="1170"/>
                </a:cxn>
                <a:cxn ang="0">
                  <a:pos x="410" y="1032"/>
                </a:cxn>
                <a:cxn ang="0">
                  <a:pos x="416" y="888"/>
                </a:cxn>
                <a:cxn ang="0">
                  <a:pos x="460" y="742"/>
                </a:cxn>
                <a:cxn ang="0">
                  <a:pos x="544" y="592"/>
                </a:cxn>
                <a:cxn ang="0">
                  <a:pos x="670" y="444"/>
                </a:cxn>
                <a:cxn ang="0">
                  <a:pos x="844" y="298"/>
                </a:cxn>
                <a:cxn ang="0">
                  <a:pos x="1070" y="154"/>
                </a:cxn>
                <a:cxn ang="0">
                  <a:pos x="1348" y="16"/>
                </a:cxn>
                <a:cxn ang="0">
                  <a:pos x="1244" y="0"/>
                </a:cxn>
                <a:cxn ang="0">
                  <a:pos x="2820" y="1934"/>
                </a:cxn>
                <a:cxn ang="0">
                  <a:pos x="2820" y="1934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lnTo>
                    <a:pt x="1244" y="0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lnTo>
                    <a:pt x="2820" y="1934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>
                    <a:gamma/>
                    <a:tint val="39216"/>
                    <a:invGamma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  <a:effectLst>
              <a:outerShdw dist="136783" dir="6708085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7668344" y="1844824"/>
              <a:ext cx="1403648" cy="1224136"/>
            </a:xfrm>
            <a:prstGeom prst="roundRect">
              <a:avLst/>
            </a:prstGeom>
            <a:blipFill>
              <a:blip r:embed="rId3" cstate="print"/>
              <a:tile tx="0" ty="0" sx="100000" sy="100000" flip="none" algn="tl"/>
            </a:blip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供电：</a:t>
              </a:r>
              <a:endParaRPr lang="en-US" altLang="zh-CN" sz="1300" dirty="0" smtClean="0">
                <a:solidFill>
                  <a:schemeClr val="tx1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en-US" altLang="zh-CN" sz="1300" dirty="0" err="1" smtClean="0">
                  <a:solidFill>
                    <a:schemeClr val="tx1"/>
                  </a:solidFill>
                  <a:latin typeface="+mn-ea"/>
                </a:rPr>
                <a:t>eZ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-FET USB</a:t>
              </a:r>
              <a:endParaRPr lang="en-US" altLang="zh-CN" sz="1300" dirty="0" smtClean="0">
                <a:solidFill>
                  <a:schemeClr val="tx1"/>
                </a:solidFill>
                <a:latin typeface="+mn-ea"/>
                <a:cs typeface="Times New Roman" pitchFamily="18" charset="0"/>
              </a:endParaRP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拨码开关</a:t>
              </a:r>
              <a:r>
                <a:rPr lang="en-US" altLang="zh-CN" sz="1300" dirty="0" smtClean="0">
                  <a:solidFill>
                    <a:schemeClr val="tx1"/>
                  </a:solidFill>
                  <a:latin typeface="+mn-ea"/>
                </a:rPr>
                <a:t>:</a:t>
              </a:r>
              <a:r>
                <a:rPr lang="en-US" altLang="zh-CN" sz="1300" dirty="0" err="1" smtClean="0">
                  <a:solidFill>
                    <a:schemeClr val="tx1"/>
                  </a:solidFill>
                  <a:latin typeface="+mn-ea"/>
                </a:rPr>
                <a:t>eZ</a:t>
              </a:r>
              <a:endParaRPr lang="en-US" altLang="zh-CN" sz="1300" dirty="0" smtClean="0">
                <a:solidFill>
                  <a:schemeClr val="tx1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zh-CN" altLang="en-US" sz="1300" dirty="0" smtClean="0">
                  <a:solidFill>
                    <a:schemeClr val="tx1"/>
                  </a:solidFill>
                  <a:latin typeface="+mn-ea"/>
                </a:rPr>
                <a:t>短路块：默认</a:t>
              </a:r>
              <a:endParaRPr lang="zh-CN" altLang="en-US" sz="1300" dirty="0">
                <a:solidFill>
                  <a:schemeClr val="tx1"/>
                </a:solidFill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开发板供电方案电路分析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980728"/>
            <a:ext cx="7920880" cy="113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altLang="zh-CN" dirty="0" smtClean="0"/>
              <a:t>          </a:t>
            </a:r>
            <a:r>
              <a:rPr lang="zh-CN" altLang="en-US" dirty="0" smtClean="0"/>
              <a:t>下</a:t>
            </a:r>
            <a:r>
              <a:rPr lang="zh-CN" altLang="zh-CN" dirty="0" smtClean="0"/>
              <a:t>图中</a:t>
            </a:r>
            <a:r>
              <a:rPr lang="en-US" altLang="zh-CN" dirty="0" smtClean="0"/>
              <a:t>SW1</a:t>
            </a:r>
            <a:r>
              <a:rPr lang="zh-CN" altLang="zh-CN" dirty="0" smtClean="0"/>
              <a:t>代表电源选择拨码开关；</a:t>
            </a:r>
            <a:r>
              <a:rPr lang="en-US" altLang="zh-CN" dirty="0" smtClean="0"/>
              <a:t>DVCC</a:t>
            </a:r>
            <a:r>
              <a:rPr lang="zh-CN" altLang="zh-CN" dirty="0" smtClean="0"/>
              <a:t>电源为</a:t>
            </a:r>
            <a:r>
              <a:rPr lang="en-US" altLang="zh-CN" dirty="0" smtClean="0"/>
              <a:t>MSP430F5529</a:t>
            </a:r>
            <a:r>
              <a:rPr lang="zh-CN" altLang="zh-CN" dirty="0" smtClean="0"/>
              <a:t>微控制器供电，测试该路电流，即可得到</a:t>
            </a:r>
            <a:r>
              <a:rPr lang="en-US" altLang="zh-CN" dirty="0" smtClean="0"/>
              <a:t>MSP430F5529</a:t>
            </a:r>
            <a:r>
              <a:rPr lang="zh-CN" altLang="zh-CN" dirty="0" smtClean="0"/>
              <a:t>微控制器的功耗；</a:t>
            </a:r>
            <a:r>
              <a:rPr lang="en-US" altLang="zh-CN" dirty="0" smtClean="0"/>
              <a:t>VCC</a:t>
            </a:r>
            <a:r>
              <a:rPr lang="zh-CN" altLang="zh-CN" dirty="0" smtClean="0"/>
              <a:t>电源为除</a:t>
            </a:r>
            <a:r>
              <a:rPr lang="en-US" altLang="zh-CN" dirty="0" smtClean="0"/>
              <a:t>MSP430F5529</a:t>
            </a:r>
            <a:r>
              <a:rPr lang="zh-CN" altLang="zh-CN" dirty="0" smtClean="0"/>
              <a:t>微控制器外其他模块供电，测试该路电流，即可得到系统的功耗。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755576" y="2153381"/>
            <a:ext cx="6840760" cy="4659995"/>
            <a:chOff x="755576" y="2153381"/>
            <a:chExt cx="6840760" cy="4659995"/>
          </a:xfrm>
        </p:grpSpPr>
        <p:grpSp>
          <p:nvGrpSpPr>
            <p:cNvPr id="10" name="组合 9"/>
            <p:cNvGrpSpPr/>
            <p:nvPr/>
          </p:nvGrpSpPr>
          <p:grpSpPr>
            <a:xfrm>
              <a:off x="1979712" y="2153381"/>
              <a:ext cx="5616624" cy="4659995"/>
              <a:chOff x="1979712" y="2153381"/>
              <a:chExt cx="5616624" cy="4659995"/>
            </a:xfrm>
          </p:grpSpPr>
          <p:pic>
            <p:nvPicPr>
              <p:cNvPr id="4" name="图片 3" descr="图8.png"/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979712" y="2153381"/>
                <a:ext cx="5616624" cy="4227947"/>
              </a:xfrm>
              <a:prstGeom prst="roundRect">
                <a:avLst>
                  <a:gd name="adj" fmla="val 16667"/>
                </a:avLst>
              </a:prstGeom>
              <a:ln>
                <a:solidFill>
                  <a:schemeClr val="bg2">
                    <a:lumMod val="50000"/>
                  </a:schemeClr>
                </a:solidFill>
              </a:ln>
              <a:effectLst>
                <a:outerShdw blurRad="76200" dist="38100" dir="78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2471137" y="6444044"/>
                <a:ext cx="42611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MSP-EXP430F5529</a:t>
                </a:r>
                <a:r>
                  <a:rPr lang="zh-CN" altLang="zh-CN" dirty="0" smtClean="0"/>
                  <a:t>开发板电源选择电路图</a:t>
                </a:r>
              </a:p>
            </p:txBody>
          </p:sp>
        </p:grpSp>
        <p:sp>
          <p:nvSpPr>
            <p:cNvPr id="7" name="圆角矩形标注 6"/>
            <p:cNvSpPr/>
            <p:nvPr/>
          </p:nvSpPr>
          <p:spPr>
            <a:xfrm flipH="1">
              <a:off x="755576" y="2348880"/>
              <a:ext cx="1136848" cy="576064"/>
            </a:xfrm>
            <a:prstGeom prst="wedgeRoundRectCallout">
              <a:avLst>
                <a:gd name="adj1" fmla="val -116484"/>
                <a:gd name="adj2" fmla="val 65638"/>
                <a:gd name="adj3" fmla="val 16667"/>
              </a:avLst>
            </a:prstGeom>
            <a:solidFill>
              <a:srgbClr val="FC9F6C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000" b="1" dirty="0" smtClean="0">
                  <a:latin typeface="华文新魏" pitchFamily="2" charset="-122"/>
                  <a:ea typeface="华文新魏" pitchFamily="2" charset="-122"/>
                </a:rPr>
                <a:t>SW1</a:t>
              </a:r>
              <a:endParaRPr lang="zh-CN" altLang="en-US" sz="2000" b="1" dirty="0">
                <a:latin typeface="华文新魏" pitchFamily="2" charset="-122"/>
                <a:ea typeface="华文新魏" pitchFamily="2" charset="-122"/>
              </a:endParaRPr>
            </a:p>
          </p:txBody>
        </p:sp>
        <p:sp>
          <p:nvSpPr>
            <p:cNvPr id="8" name="圆角矩形标注 7"/>
            <p:cNvSpPr/>
            <p:nvPr/>
          </p:nvSpPr>
          <p:spPr>
            <a:xfrm flipH="1">
              <a:off x="4499992" y="3068960"/>
              <a:ext cx="1136848" cy="576064"/>
            </a:xfrm>
            <a:prstGeom prst="wedgeRoundRectCallout">
              <a:avLst>
                <a:gd name="adj1" fmla="val 129719"/>
                <a:gd name="adj2" fmla="val 44345"/>
                <a:gd name="adj3" fmla="val 16667"/>
              </a:avLst>
            </a:prstGeom>
            <a:solidFill>
              <a:srgbClr val="FC9F6C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000" b="1" dirty="0" smtClean="0">
                  <a:latin typeface="华文新魏" pitchFamily="2" charset="-122"/>
                  <a:ea typeface="华文新魏" pitchFamily="2" charset="-122"/>
                </a:rPr>
                <a:t>DVCC</a:t>
              </a:r>
              <a:endParaRPr lang="zh-CN" altLang="en-US" sz="2000" b="1" dirty="0">
                <a:latin typeface="华文新魏" pitchFamily="2" charset="-122"/>
                <a:ea typeface="华文新魏" pitchFamily="2" charset="-122"/>
              </a:endParaRPr>
            </a:p>
          </p:txBody>
        </p:sp>
        <p:sp>
          <p:nvSpPr>
            <p:cNvPr id="9" name="圆角矩形标注 8"/>
            <p:cNvSpPr/>
            <p:nvPr/>
          </p:nvSpPr>
          <p:spPr>
            <a:xfrm flipH="1">
              <a:off x="4499992" y="4581128"/>
              <a:ext cx="1136848" cy="576064"/>
            </a:xfrm>
            <a:prstGeom prst="wedgeRoundRectCallout">
              <a:avLst>
                <a:gd name="adj1" fmla="val 132662"/>
                <a:gd name="adj2" fmla="val -56315"/>
                <a:gd name="adj3" fmla="val 16667"/>
              </a:avLst>
            </a:prstGeom>
            <a:solidFill>
              <a:srgbClr val="FC9F6C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000" b="1" dirty="0" smtClean="0">
                  <a:latin typeface="华文新魏" pitchFamily="2" charset="-122"/>
                  <a:ea typeface="华文新魏" pitchFamily="2" charset="-122"/>
                </a:rPr>
                <a:t>VCC</a:t>
              </a:r>
              <a:endParaRPr lang="zh-CN" altLang="en-US" sz="2000" b="1" dirty="0">
                <a:latin typeface="华文新魏" pitchFamily="2" charset="-122"/>
                <a:ea typeface="华文新魏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开发板供电方案电路分析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2" y="1436583"/>
            <a:ext cx="8496944" cy="1495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dirty="0" smtClean="0"/>
              <a:t>         </a:t>
            </a:r>
            <a:r>
              <a:rPr lang="zh-CN" altLang="zh-CN" dirty="0" smtClean="0"/>
              <a:t>该方案供电来自于右上角</a:t>
            </a:r>
            <a:r>
              <a:rPr lang="en-US" altLang="zh-CN" dirty="0" smtClean="0"/>
              <a:t>F5529USB</a:t>
            </a:r>
            <a:r>
              <a:rPr lang="zh-CN" altLang="zh-CN" dirty="0" smtClean="0"/>
              <a:t>接口，供电电压为</a:t>
            </a:r>
            <a:r>
              <a:rPr lang="en-US" altLang="zh-CN" dirty="0" smtClean="0"/>
              <a:t>3.3V</a:t>
            </a:r>
            <a:r>
              <a:rPr lang="zh-CN" altLang="zh-CN" dirty="0" smtClean="0"/>
              <a:t>，供电电流为</a:t>
            </a:r>
            <a:r>
              <a:rPr lang="en-US" altLang="zh-CN" dirty="0" smtClean="0"/>
              <a:t>500mA</a:t>
            </a:r>
            <a:r>
              <a:rPr lang="zh-CN" altLang="zh-CN" dirty="0" smtClean="0"/>
              <a:t>。由</a:t>
            </a:r>
            <a:r>
              <a:rPr lang="zh-CN" altLang="en-US" dirty="0" smtClean="0"/>
              <a:t>“左图”</a:t>
            </a:r>
            <a:r>
              <a:rPr lang="en-US" altLang="zh-CN" dirty="0" smtClean="0"/>
              <a:t>JP8</a:t>
            </a:r>
            <a:r>
              <a:rPr lang="zh-CN" altLang="zh-CN" dirty="0" smtClean="0"/>
              <a:t>短路块可知</a:t>
            </a:r>
            <a:r>
              <a:rPr lang="en-US" altLang="zh-CN" dirty="0" smtClean="0"/>
              <a:t>LDO_SEL</a:t>
            </a:r>
            <a:r>
              <a:rPr lang="zh-CN" altLang="zh-CN" dirty="0" smtClean="0"/>
              <a:t>和</a:t>
            </a:r>
            <a:r>
              <a:rPr lang="en-US" altLang="zh-CN" dirty="0" smtClean="0"/>
              <a:t>ALT_LDO</a:t>
            </a:r>
            <a:r>
              <a:rPr lang="zh-CN" altLang="zh-CN" dirty="0" smtClean="0"/>
              <a:t>短路，由</a:t>
            </a:r>
            <a:r>
              <a:rPr lang="zh-CN" altLang="en-US" dirty="0" smtClean="0"/>
              <a:t>“中图”</a:t>
            </a:r>
            <a:r>
              <a:rPr lang="zh-CN" altLang="zh-CN" dirty="0" smtClean="0"/>
              <a:t>可见，</a:t>
            </a:r>
            <a:r>
              <a:rPr lang="en-US" altLang="zh-CN" dirty="0" smtClean="0"/>
              <a:t>ALT_LDO</a:t>
            </a:r>
            <a:r>
              <a:rPr lang="zh-CN" altLang="zh-CN" dirty="0" smtClean="0"/>
              <a:t>为由</a:t>
            </a:r>
            <a:r>
              <a:rPr lang="en-US" altLang="zh-CN" dirty="0" smtClean="0"/>
              <a:t>5529_VBUS</a:t>
            </a:r>
            <a:r>
              <a:rPr lang="zh-CN" altLang="zh-CN" dirty="0" smtClean="0"/>
              <a:t>经</a:t>
            </a:r>
            <a:r>
              <a:rPr lang="en-US" altLang="zh-CN" dirty="0" smtClean="0"/>
              <a:t>TPS73533</a:t>
            </a:r>
            <a:r>
              <a:rPr lang="zh-CN" altLang="zh-CN" dirty="0" smtClean="0"/>
              <a:t>芯片</a:t>
            </a:r>
            <a:r>
              <a:rPr lang="zh-CN" altLang="en-US" dirty="0" smtClean="0"/>
              <a:t>电平</a:t>
            </a:r>
            <a:r>
              <a:rPr lang="zh-CN" altLang="zh-CN" dirty="0" smtClean="0"/>
              <a:t>转换而来</a:t>
            </a:r>
            <a:r>
              <a:rPr lang="zh-CN" altLang="en-US" dirty="0" smtClean="0"/>
              <a:t>；</a:t>
            </a:r>
            <a:r>
              <a:rPr lang="zh-CN" altLang="zh-CN" dirty="0" smtClean="0"/>
              <a:t>由</a:t>
            </a:r>
            <a:r>
              <a:rPr lang="zh-CN" altLang="en-US" dirty="0" smtClean="0"/>
              <a:t>“右图”</a:t>
            </a:r>
            <a:r>
              <a:rPr lang="zh-CN" altLang="zh-CN" dirty="0" smtClean="0"/>
              <a:t>可见，</a:t>
            </a:r>
            <a:r>
              <a:rPr lang="en-US" altLang="zh-CN" dirty="0" smtClean="0"/>
              <a:t>5529_VBUS</a:t>
            </a:r>
            <a:r>
              <a:rPr lang="zh-CN" altLang="en-US" dirty="0" smtClean="0"/>
              <a:t>由</a:t>
            </a:r>
            <a:r>
              <a:rPr lang="en-US" altLang="zh-CN" dirty="0" smtClean="0"/>
              <a:t>USB</a:t>
            </a:r>
            <a:r>
              <a:rPr lang="zh-CN" altLang="zh-CN" dirty="0" smtClean="0"/>
              <a:t>传输线上电源线所得</a:t>
            </a:r>
            <a:r>
              <a:rPr lang="zh-CN" altLang="en-US" dirty="0" smtClean="0"/>
              <a:t>，电压值为</a:t>
            </a:r>
            <a:r>
              <a:rPr lang="en-US" altLang="zh-CN" dirty="0" smtClean="0"/>
              <a:t>5V</a:t>
            </a:r>
            <a:r>
              <a:rPr lang="zh-CN" altLang="zh-CN" dirty="0" smtClean="0"/>
              <a:t>。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1520" y="1124744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◆供电方案一电路分析： </a:t>
            </a:r>
            <a:endParaRPr lang="zh-CN" altLang="en-US" dirty="0"/>
          </a:p>
        </p:txBody>
      </p:sp>
      <p:grpSp>
        <p:nvGrpSpPr>
          <p:cNvPr id="20" name="组合 19"/>
          <p:cNvGrpSpPr/>
          <p:nvPr/>
        </p:nvGrpSpPr>
        <p:grpSpPr>
          <a:xfrm>
            <a:off x="179512" y="2771636"/>
            <a:ext cx="8784976" cy="3681700"/>
            <a:chOff x="179512" y="2420888"/>
            <a:chExt cx="8784976" cy="3681700"/>
          </a:xfrm>
        </p:grpSpPr>
        <p:sp>
          <p:nvSpPr>
            <p:cNvPr id="9" name="TextBox 8"/>
            <p:cNvSpPr txBox="1"/>
            <p:nvPr/>
          </p:nvSpPr>
          <p:spPr>
            <a:xfrm>
              <a:off x="2483768" y="5733256"/>
              <a:ext cx="26548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中图：</a:t>
              </a:r>
              <a:r>
                <a:rPr lang="en-US" altLang="zh-CN" dirty="0" smtClean="0"/>
                <a:t>LDO</a:t>
              </a:r>
              <a:r>
                <a:rPr lang="zh-CN" altLang="zh-CN" dirty="0" smtClean="0"/>
                <a:t>电平转换电路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21602" y="5723964"/>
              <a:ext cx="2839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右图：</a:t>
              </a:r>
              <a:r>
                <a:rPr lang="en-US" altLang="zh-CN" dirty="0" smtClean="0"/>
                <a:t>F5529 Mini-USB</a:t>
              </a:r>
              <a:r>
                <a:rPr lang="zh-CN" altLang="zh-CN" dirty="0" smtClean="0"/>
                <a:t>电路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1520" y="5733256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左图：</a:t>
              </a:r>
              <a:r>
                <a:rPr lang="en-US" altLang="zh-CN" dirty="0" smtClean="0"/>
                <a:t>JP8</a:t>
              </a:r>
              <a:r>
                <a:rPr lang="zh-CN" altLang="zh-CN" dirty="0" smtClean="0"/>
                <a:t>电路</a:t>
              </a: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179512" y="2420888"/>
              <a:ext cx="8784976" cy="3096344"/>
              <a:chOff x="179512" y="2420888"/>
              <a:chExt cx="8784976" cy="3096344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179512" y="2708920"/>
                <a:ext cx="8784976" cy="2808312"/>
                <a:chOff x="179512" y="2708920"/>
                <a:chExt cx="8784976" cy="2808312"/>
              </a:xfrm>
            </p:grpSpPr>
            <p:sp>
              <p:nvSpPr>
                <p:cNvPr id="21" name="圆角矩形 20"/>
                <p:cNvSpPr/>
                <p:nvPr/>
              </p:nvSpPr>
              <p:spPr>
                <a:xfrm>
                  <a:off x="179512" y="2708920"/>
                  <a:ext cx="8784976" cy="2808312"/>
                </a:xfrm>
                <a:prstGeom prst="roundRect">
                  <a:avLst/>
                </a:prstGeom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251520" y="2996952"/>
                  <a:ext cx="8568952" cy="2094359"/>
                  <a:chOff x="251520" y="3068960"/>
                  <a:chExt cx="8568952" cy="2094359"/>
                </a:xfrm>
              </p:grpSpPr>
              <p:pic>
                <p:nvPicPr>
                  <p:cNvPr id="14" name="图片 13"/>
                  <p:cNvPicPr/>
                  <p:nvPr/>
                </p:nvPicPr>
                <p:blipFill>
                  <a:blip r:embed="rId2" cstate="print"/>
                  <a:srcRect/>
                  <a:stretch>
                    <a:fillRect/>
                  </a:stretch>
                </p:blipFill>
                <p:spPr bwMode="auto">
                  <a:xfrm>
                    <a:off x="4968552" y="3068960"/>
                    <a:ext cx="3851920" cy="2094359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  <p:pic>
                <p:nvPicPr>
                  <p:cNvPr id="5" name="图片 4" descr="图9.png"/>
                  <p:cNvPicPr/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979712" y="3068960"/>
                    <a:ext cx="3240360" cy="2088232"/>
                  </a:xfrm>
                  <a:prstGeom prst="rect">
                    <a:avLst/>
                  </a:prstGeom>
                </p:spPr>
              </p:pic>
              <p:pic>
                <p:nvPicPr>
                  <p:cNvPr id="11" name="图片 10" descr="图8.png"/>
                  <p:cNvPicPr/>
                  <p:nvPr/>
                </p:nvPicPr>
                <p:blipFill>
                  <a:blip r:embed="rId4" cstate="print"/>
                  <a:srcRect l="50000" t="57421" r="5128" b="11922"/>
                  <a:stretch>
                    <a:fillRect/>
                  </a:stretch>
                </p:blipFill>
                <p:spPr>
                  <a:xfrm>
                    <a:off x="251520" y="3573016"/>
                    <a:ext cx="1728192" cy="1080120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7" name="任意多边形 56"/>
              <p:cNvSpPr/>
              <p:nvPr/>
            </p:nvSpPr>
            <p:spPr>
              <a:xfrm>
                <a:off x="1574157" y="3727051"/>
                <a:ext cx="3472405" cy="1574157"/>
              </a:xfrm>
              <a:custGeom>
                <a:avLst/>
                <a:gdLst>
                  <a:gd name="connsiteX0" fmla="*/ 0 w 3472405"/>
                  <a:gd name="connsiteY0" fmla="*/ 625033 h 1574157"/>
                  <a:gd name="connsiteX1" fmla="*/ 1909823 w 3472405"/>
                  <a:gd name="connsiteY1" fmla="*/ 1469985 h 1574157"/>
                  <a:gd name="connsiteX2" fmla="*/ 3472405 w 3472405"/>
                  <a:gd name="connsiteY2" fmla="*/ 0 h 1574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472405" h="1574157">
                    <a:moveTo>
                      <a:pt x="0" y="625033"/>
                    </a:moveTo>
                    <a:cubicBezTo>
                      <a:pt x="665544" y="1099595"/>
                      <a:pt x="1331089" y="1574157"/>
                      <a:pt x="1909823" y="1469985"/>
                    </a:cubicBezTo>
                    <a:cubicBezTo>
                      <a:pt x="2488557" y="1365813"/>
                      <a:pt x="3206187" y="206415"/>
                      <a:pt x="3472405" y="0"/>
                    </a:cubicBezTo>
                  </a:path>
                </a:pathLst>
              </a:custGeom>
              <a:noFill/>
              <a:ln w="38100">
                <a:headEnd type="arrow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2222339" y="2814577"/>
                <a:ext cx="3067291" cy="796724"/>
              </a:xfrm>
              <a:custGeom>
                <a:avLst/>
                <a:gdLst>
                  <a:gd name="connsiteX0" fmla="*/ 0 w 3067291"/>
                  <a:gd name="connsiteY0" fmla="*/ 796724 h 796724"/>
                  <a:gd name="connsiteX1" fmla="*/ 1898248 w 3067291"/>
                  <a:gd name="connsiteY1" fmla="*/ 21220 h 796724"/>
                  <a:gd name="connsiteX2" fmla="*/ 3067291 w 3067291"/>
                  <a:gd name="connsiteY2" fmla="*/ 669403 h 79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67291" h="796724">
                    <a:moveTo>
                      <a:pt x="0" y="796724"/>
                    </a:moveTo>
                    <a:cubicBezTo>
                      <a:pt x="693516" y="419582"/>
                      <a:pt x="1387033" y="42440"/>
                      <a:pt x="1898248" y="21220"/>
                    </a:cubicBezTo>
                    <a:cubicBezTo>
                      <a:pt x="2409463" y="0"/>
                      <a:pt x="2878238" y="613459"/>
                      <a:pt x="3067291" y="669403"/>
                    </a:cubicBezTo>
                  </a:path>
                </a:pathLst>
              </a:custGeom>
              <a:ln w="38100">
                <a:headEnd type="arrow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圆角矩形标注 58"/>
              <p:cNvSpPr/>
              <p:nvPr/>
            </p:nvSpPr>
            <p:spPr>
              <a:xfrm flipH="1">
                <a:off x="7812360" y="2420888"/>
                <a:ext cx="1136848" cy="648072"/>
              </a:xfrm>
              <a:prstGeom prst="wedgeRoundRectCallout">
                <a:avLst>
                  <a:gd name="adj1" fmla="val 36237"/>
                  <a:gd name="adj2" fmla="val 129934"/>
                  <a:gd name="adj3" fmla="val 16667"/>
                </a:avLst>
              </a:prstGeom>
              <a:solidFill>
                <a:srgbClr val="FC9F6C"/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 b="1" dirty="0" smtClean="0">
                    <a:latin typeface="华文新魏" pitchFamily="2" charset="-122"/>
                    <a:ea typeface="华文新魏" pitchFamily="2" charset="-122"/>
                  </a:rPr>
                  <a:t>F5529 USB</a:t>
                </a:r>
                <a:endParaRPr lang="zh-CN" altLang="en-US" b="1" dirty="0">
                  <a:latin typeface="华文新魏" pitchFamily="2" charset="-122"/>
                  <a:ea typeface="华文新魏" pitchFamily="2" charset="-122"/>
                </a:endParaRPr>
              </a:p>
            </p:txBody>
          </p:sp>
          <p:cxnSp>
            <p:nvCxnSpPr>
              <p:cNvPr id="62" name="直接箭头连接符 61"/>
              <p:cNvCxnSpPr/>
              <p:nvPr/>
            </p:nvCxnSpPr>
            <p:spPr>
              <a:xfrm flipV="1">
                <a:off x="1547664" y="3501008"/>
                <a:ext cx="0" cy="576064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827584" y="3131676"/>
                <a:ext cx="1340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F0"/>
                    </a:solidFill>
                  </a:rPr>
                  <a:t>DVCC </a:t>
                </a:r>
                <a:r>
                  <a:rPr lang="en-US" altLang="zh-CN" dirty="0" smtClean="0">
                    <a:solidFill>
                      <a:srgbClr val="7030A0"/>
                    </a:solidFill>
                  </a:rPr>
                  <a:t>&amp; </a:t>
                </a:r>
                <a:r>
                  <a:rPr lang="en-US" altLang="zh-CN" dirty="0" smtClean="0">
                    <a:solidFill>
                      <a:srgbClr val="00B0F0"/>
                    </a:solidFill>
                  </a:rPr>
                  <a:t>VCC</a:t>
                </a:r>
                <a:endParaRPr lang="zh-CN" altLang="en-US" dirty="0">
                  <a:solidFill>
                    <a:srgbClr val="00B0F0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开发板供电方案电路分析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1124744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◆供电方案二电路分析： 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1484784"/>
            <a:ext cx="8352928" cy="113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dirty="0" smtClean="0"/>
              <a:t>           </a:t>
            </a:r>
            <a:r>
              <a:rPr lang="zh-CN" altLang="zh-CN" dirty="0" smtClean="0"/>
              <a:t>该方案供电来自于右下角</a:t>
            </a:r>
            <a:r>
              <a:rPr lang="en-US" altLang="zh-CN" dirty="0" smtClean="0"/>
              <a:t>EZ430-FET USB</a:t>
            </a:r>
            <a:r>
              <a:rPr lang="zh-CN" altLang="zh-CN" dirty="0" smtClean="0"/>
              <a:t>接口，供电电压为</a:t>
            </a:r>
            <a:r>
              <a:rPr lang="en-US" altLang="zh-CN" dirty="0" smtClean="0"/>
              <a:t>3.6V</a:t>
            </a:r>
            <a:r>
              <a:rPr lang="zh-CN" altLang="zh-CN" dirty="0" smtClean="0"/>
              <a:t>，供电电流为</a:t>
            </a:r>
            <a:r>
              <a:rPr lang="en-US" altLang="zh-CN" dirty="0" smtClean="0"/>
              <a:t>250mA</a:t>
            </a:r>
            <a:r>
              <a:rPr lang="zh-CN" altLang="zh-CN" dirty="0" smtClean="0"/>
              <a:t>。由</a:t>
            </a:r>
            <a:r>
              <a:rPr lang="zh-CN" altLang="en-US" dirty="0" smtClean="0"/>
              <a:t>“左图”</a:t>
            </a:r>
            <a:r>
              <a:rPr lang="zh-CN" altLang="zh-CN" dirty="0" smtClean="0"/>
              <a:t>可见，该方案的供电电源</a:t>
            </a:r>
            <a:r>
              <a:rPr lang="en-US" altLang="zh-CN" dirty="0" smtClean="0"/>
              <a:t>EZ_VCC</a:t>
            </a:r>
            <a:r>
              <a:rPr lang="zh-CN" altLang="zh-CN" dirty="0" smtClean="0"/>
              <a:t>由</a:t>
            </a:r>
            <a:r>
              <a:rPr lang="en-US" altLang="zh-CN" dirty="0" smtClean="0"/>
              <a:t>EZ_VBUS</a:t>
            </a:r>
            <a:r>
              <a:rPr lang="zh-CN" altLang="zh-CN" dirty="0" smtClean="0"/>
              <a:t>经</a:t>
            </a:r>
            <a:r>
              <a:rPr lang="en-US" altLang="zh-CN" dirty="0" smtClean="0"/>
              <a:t>TPS77301DGK</a:t>
            </a:r>
            <a:r>
              <a:rPr lang="zh-CN" altLang="zh-CN" dirty="0" smtClean="0"/>
              <a:t>芯片电平转换而来</a:t>
            </a:r>
            <a:r>
              <a:rPr lang="zh-CN" altLang="en-US" dirty="0" smtClean="0"/>
              <a:t>；</a:t>
            </a:r>
            <a:r>
              <a:rPr lang="zh-CN" altLang="zh-CN" dirty="0" smtClean="0"/>
              <a:t>由</a:t>
            </a:r>
            <a:r>
              <a:rPr lang="zh-CN" altLang="en-US" dirty="0" smtClean="0"/>
              <a:t>“右图”</a:t>
            </a:r>
            <a:r>
              <a:rPr lang="zh-CN" altLang="zh-CN" dirty="0" smtClean="0"/>
              <a:t>可见，</a:t>
            </a:r>
            <a:r>
              <a:rPr lang="en-US" altLang="zh-CN" dirty="0" smtClean="0"/>
              <a:t>EZ_VBUS</a:t>
            </a:r>
            <a:r>
              <a:rPr lang="zh-CN" altLang="en-US" dirty="0" smtClean="0"/>
              <a:t>由</a:t>
            </a:r>
            <a:r>
              <a:rPr lang="en-US" altLang="zh-CN" dirty="0" smtClean="0"/>
              <a:t>USB</a:t>
            </a:r>
            <a:r>
              <a:rPr lang="zh-CN" altLang="zh-CN" dirty="0" smtClean="0"/>
              <a:t>传输线上电源线所得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79512" y="2780928"/>
            <a:ext cx="8784976" cy="3424755"/>
            <a:chOff x="179512" y="2677833"/>
            <a:chExt cx="8784976" cy="3424755"/>
          </a:xfrm>
        </p:grpSpPr>
        <p:sp>
          <p:nvSpPr>
            <p:cNvPr id="6" name="TextBox 5"/>
            <p:cNvSpPr txBox="1"/>
            <p:nvPr/>
          </p:nvSpPr>
          <p:spPr>
            <a:xfrm>
              <a:off x="755576" y="5733256"/>
              <a:ext cx="3553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左图  </a:t>
              </a:r>
              <a:r>
                <a:rPr lang="en-US" altLang="zh-CN" dirty="0" smtClean="0"/>
                <a:t>EZ430-FET LDO</a:t>
              </a:r>
              <a:r>
                <a:rPr lang="zh-CN" altLang="zh-CN" dirty="0" smtClean="0"/>
                <a:t>电平转换电路</a:t>
              </a:r>
              <a:endParaRPr lang="zh-CN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123304" y="5723964"/>
              <a:ext cx="3625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右图  </a:t>
              </a:r>
              <a:r>
                <a:rPr lang="en-US" altLang="zh-CN" dirty="0" smtClean="0"/>
                <a:t>EZ430-FET Mini-USB</a:t>
              </a:r>
              <a:r>
                <a:rPr lang="zh-CN" altLang="zh-CN" dirty="0" smtClean="0"/>
                <a:t>接口电路</a:t>
              </a:r>
              <a:endParaRPr lang="zh-CN" altLang="en-US" dirty="0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79512" y="2677833"/>
              <a:ext cx="8784976" cy="2839399"/>
              <a:chOff x="179512" y="2677833"/>
              <a:chExt cx="8784976" cy="2839399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79512" y="2677833"/>
                <a:ext cx="8784976" cy="2839399"/>
                <a:chOff x="179512" y="2677833"/>
                <a:chExt cx="8784976" cy="2839399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179512" y="2708920"/>
                  <a:ext cx="8784976" cy="2808312"/>
                  <a:chOff x="179512" y="2708920"/>
                  <a:chExt cx="8784976" cy="2808312"/>
                </a:xfrm>
              </p:grpSpPr>
              <p:sp>
                <p:nvSpPr>
                  <p:cNvPr id="12" name="圆角矩形 11"/>
                  <p:cNvSpPr/>
                  <p:nvPr/>
                </p:nvSpPr>
                <p:spPr>
                  <a:xfrm>
                    <a:off x="179512" y="2708920"/>
                    <a:ext cx="8784976" cy="2808312"/>
                  </a:xfrm>
                  <a:prstGeom prst="roundRect">
                    <a:avLst/>
                  </a:prstGeom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grpSp>
                <p:nvGrpSpPr>
                  <p:cNvPr id="11" name="组合 10"/>
                  <p:cNvGrpSpPr/>
                  <p:nvPr/>
                </p:nvGrpSpPr>
                <p:grpSpPr>
                  <a:xfrm>
                    <a:off x="971600" y="2852936"/>
                    <a:ext cx="6840760" cy="2457907"/>
                    <a:chOff x="971600" y="3131333"/>
                    <a:chExt cx="6840760" cy="2457907"/>
                  </a:xfrm>
                </p:grpSpPr>
                <p:pic>
                  <p:nvPicPr>
                    <p:cNvPr id="4" name="图片 3" descr="图11.png"/>
                    <p:cNvPicPr/>
                    <p:nvPr/>
                  </p:nvPicPr>
                  <p:blipFill>
                    <a:blip r:embed="rId2" cstate="print"/>
                    <a:stretch>
                      <a:fillRect/>
                    </a:stretch>
                  </p:blipFill>
                  <p:spPr>
                    <a:xfrm>
                      <a:off x="971600" y="3131333"/>
                      <a:ext cx="3269356" cy="245790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" name="图片 4" descr="图12.png"/>
                    <p:cNvPicPr/>
                    <p:nvPr/>
                  </p:nvPicPr>
                  <p:blipFill>
                    <a:blip r:embed="rId3" cstate="print"/>
                    <a:srcRect r="24585"/>
                    <a:stretch>
                      <a:fillRect/>
                    </a:stretch>
                  </p:blipFill>
                  <p:spPr>
                    <a:xfrm>
                      <a:off x="5292080" y="3284984"/>
                      <a:ext cx="2520280" cy="2304256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7" name="任意多边形 16"/>
                <p:cNvSpPr/>
                <p:nvPr/>
              </p:nvSpPr>
              <p:spPr>
                <a:xfrm>
                  <a:off x="1403648" y="2677833"/>
                  <a:ext cx="3888432" cy="1327231"/>
                </a:xfrm>
                <a:custGeom>
                  <a:avLst/>
                  <a:gdLst>
                    <a:gd name="connsiteX0" fmla="*/ 0 w 3727048"/>
                    <a:gd name="connsiteY0" fmla="*/ 617316 h 1327231"/>
                    <a:gd name="connsiteX1" fmla="*/ 2222339 w 3727048"/>
                    <a:gd name="connsiteY1" fmla="*/ 84881 h 1327231"/>
                    <a:gd name="connsiteX2" fmla="*/ 3206187 w 3727048"/>
                    <a:gd name="connsiteY2" fmla="*/ 1126603 h 1327231"/>
                    <a:gd name="connsiteX3" fmla="*/ 3727048 w 3727048"/>
                    <a:gd name="connsiteY3" fmla="*/ 1288648 h 13272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27048" h="1327231">
                      <a:moveTo>
                        <a:pt x="0" y="617316"/>
                      </a:moveTo>
                      <a:cubicBezTo>
                        <a:pt x="843987" y="308658"/>
                        <a:pt x="1687975" y="0"/>
                        <a:pt x="2222339" y="84881"/>
                      </a:cubicBezTo>
                      <a:cubicBezTo>
                        <a:pt x="2756703" y="169762"/>
                        <a:pt x="2955402" y="925975"/>
                        <a:pt x="3206187" y="1126603"/>
                      </a:cubicBezTo>
                      <a:cubicBezTo>
                        <a:pt x="3456972" y="1327231"/>
                        <a:pt x="3619018" y="1279003"/>
                        <a:pt x="3727048" y="1288648"/>
                      </a:cubicBezTo>
                    </a:path>
                  </a:pathLst>
                </a:custGeom>
                <a:ln w="38100">
                  <a:headEnd type="arrow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3707904" y="4211796"/>
                  <a:ext cx="134004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rgbClr val="00B0F0"/>
                      </a:solidFill>
                    </a:rPr>
                    <a:t>DVCC </a:t>
                  </a:r>
                  <a:r>
                    <a:rPr lang="en-US" altLang="zh-CN" dirty="0" smtClean="0">
                      <a:solidFill>
                        <a:srgbClr val="7030A0"/>
                      </a:solidFill>
                    </a:rPr>
                    <a:t>&amp; </a:t>
                  </a:r>
                  <a:r>
                    <a:rPr lang="en-US" altLang="zh-CN" dirty="0" smtClean="0">
                      <a:solidFill>
                        <a:srgbClr val="00B0F0"/>
                      </a:solidFill>
                    </a:rPr>
                    <a:t>VCC</a:t>
                  </a:r>
                  <a:endParaRPr lang="zh-CN" altLang="en-US" dirty="0">
                    <a:solidFill>
                      <a:srgbClr val="00B0F0"/>
                    </a:solidFill>
                  </a:endParaRPr>
                </a:p>
              </p:txBody>
            </p:sp>
          </p:grpSp>
          <p:sp>
            <p:nvSpPr>
              <p:cNvPr id="24" name="任意多边形 23"/>
              <p:cNvSpPr/>
              <p:nvPr/>
            </p:nvSpPr>
            <p:spPr>
              <a:xfrm>
                <a:off x="3923928" y="3447326"/>
                <a:ext cx="504056" cy="845769"/>
              </a:xfrm>
              <a:custGeom>
                <a:avLst/>
                <a:gdLst>
                  <a:gd name="connsiteX0" fmla="*/ 0 w 412830"/>
                  <a:gd name="connsiteY0" fmla="*/ 25078 h 661686"/>
                  <a:gd name="connsiteX1" fmla="*/ 347240 w 412830"/>
                  <a:gd name="connsiteY1" fmla="*/ 106101 h 661686"/>
                  <a:gd name="connsiteX2" fmla="*/ 393539 w 412830"/>
                  <a:gd name="connsiteY2" fmla="*/ 661686 h 6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12830" h="661686">
                    <a:moveTo>
                      <a:pt x="0" y="25078"/>
                    </a:moveTo>
                    <a:cubicBezTo>
                      <a:pt x="140825" y="12539"/>
                      <a:pt x="281650" y="0"/>
                      <a:pt x="347240" y="106101"/>
                    </a:cubicBezTo>
                    <a:cubicBezTo>
                      <a:pt x="412830" y="212202"/>
                      <a:pt x="393539" y="571018"/>
                      <a:pt x="393539" y="661686"/>
                    </a:cubicBezTo>
                  </a:path>
                </a:pathLst>
              </a:custGeom>
              <a:ln w="3810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开发板供电方案电路分析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1124744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◆供电方案三电路分析： 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1484784"/>
            <a:ext cx="8136903" cy="113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该方案的供电来自于</a:t>
            </a:r>
            <a:r>
              <a:rPr lang="en-US" altLang="zh-CN" dirty="0" smtClean="0"/>
              <a:t>JTAG</a:t>
            </a:r>
            <a:r>
              <a:rPr lang="zh-CN" altLang="zh-CN" dirty="0" smtClean="0"/>
              <a:t>仿真接口，供电电压为</a:t>
            </a:r>
            <a:r>
              <a:rPr lang="en-US" altLang="zh-CN" dirty="0" smtClean="0"/>
              <a:t>1.8V</a:t>
            </a:r>
            <a:r>
              <a:rPr lang="zh-CN" altLang="zh-CN" dirty="0" smtClean="0"/>
              <a:t>～</a:t>
            </a:r>
            <a:r>
              <a:rPr lang="en-US" altLang="zh-CN" dirty="0" smtClean="0"/>
              <a:t>5V</a:t>
            </a:r>
            <a:r>
              <a:rPr lang="zh-CN" altLang="zh-CN" dirty="0" smtClean="0"/>
              <a:t>之间，供电电流为</a:t>
            </a:r>
            <a:r>
              <a:rPr lang="en-US" altLang="zh-CN" dirty="0" smtClean="0"/>
              <a:t>100mA</a:t>
            </a:r>
            <a:r>
              <a:rPr lang="zh-CN" altLang="zh-CN" dirty="0" smtClean="0"/>
              <a:t>。由</a:t>
            </a:r>
            <a:r>
              <a:rPr lang="zh-CN" altLang="en-US" dirty="0" smtClean="0"/>
              <a:t>下图</a:t>
            </a:r>
            <a:r>
              <a:rPr lang="zh-CN" altLang="zh-CN" dirty="0" smtClean="0"/>
              <a:t>可知该方案的供电电源</a:t>
            </a:r>
            <a:r>
              <a:rPr lang="en-US" altLang="zh-CN" dirty="0" smtClean="0"/>
              <a:t>JTAG_PWR</a:t>
            </a:r>
            <a:r>
              <a:rPr lang="zh-CN" altLang="zh-CN" dirty="0" smtClean="0"/>
              <a:t>来自于</a:t>
            </a:r>
            <a:r>
              <a:rPr lang="en-US" altLang="zh-CN" dirty="0" smtClean="0"/>
              <a:t>JTAG</a:t>
            </a:r>
            <a:r>
              <a:rPr lang="zh-CN" altLang="zh-CN" dirty="0" smtClean="0"/>
              <a:t>接口电路上的电源引脚。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1475656" y="2780928"/>
            <a:ext cx="6048672" cy="2736304"/>
            <a:chOff x="1475656" y="2708920"/>
            <a:chExt cx="6048672" cy="2736304"/>
          </a:xfrm>
        </p:grpSpPr>
        <p:grpSp>
          <p:nvGrpSpPr>
            <p:cNvPr id="17" name="组合 16"/>
            <p:cNvGrpSpPr/>
            <p:nvPr/>
          </p:nvGrpSpPr>
          <p:grpSpPr>
            <a:xfrm>
              <a:off x="1475656" y="2708920"/>
              <a:ext cx="6048672" cy="2736304"/>
              <a:chOff x="1475656" y="2708920"/>
              <a:chExt cx="6048672" cy="2736304"/>
            </a:xfrm>
          </p:grpSpPr>
          <p:sp>
            <p:nvSpPr>
              <p:cNvPr id="15" name="圆角矩形 14"/>
              <p:cNvSpPr/>
              <p:nvPr/>
            </p:nvSpPr>
            <p:spPr>
              <a:xfrm>
                <a:off x="1475656" y="2708920"/>
                <a:ext cx="6048672" cy="2736304"/>
              </a:xfrm>
              <a:prstGeom prst="roundRect">
                <a:avLst/>
              </a:prstGeom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" name="图片 3" descr="图13.png"/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3491880" y="2780928"/>
                <a:ext cx="2952328" cy="2083672"/>
              </a:xfrm>
              <a:prstGeom prst="rect">
                <a:avLst/>
              </a:prstGeom>
            </p:spPr>
          </p:pic>
        </p:grpSp>
        <p:sp>
          <p:nvSpPr>
            <p:cNvPr id="9" name="Freeform 46"/>
            <p:cNvSpPr>
              <a:spLocks noEditPoints="1"/>
            </p:cNvSpPr>
            <p:nvPr/>
          </p:nvSpPr>
          <p:spPr bwMode="gray">
            <a:xfrm rot="3929576" flipH="1">
              <a:off x="2687994" y="3743061"/>
              <a:ext cx="859834" cy="1001884"/>
            </a:xfrm>
            <a:custGeom>
              <a:avLst/>
              <a:gdLst/>
              <a:ahLst/>
              <a:cxnLst>
                <a:cxn ang="0">
                  <a:pos x="1092" y="50"/>
                </a:cxn>
                <a:cxn ang="0">
                  <a:pos x="822" y="168"/>
                </a:cxn>
                <a:cxn ang="0">
                  <a:pos x="594" y="300"/>
                </a:cxn>
                <a:cxn ang="0">
                  <a:pos x="406" y="446"/>
                </a:cxn>
                <a:cxn ang="0">
                  <a:pos x="254" y="604"/>
                </a:cxn>
                <a:cxn ang="0">
                  <a:pos x="140" y="772"/>
                </a:cxn>
                <a:cxn ang="0">
                  <a:pos x="60" y="944"/>
                </a:cxn>
                <a:cxn ang="0">
                  <a:pos x="14" y="1122"/>
                </a:cxn>
                <a:cxn ang="0">
                  <a:pos x="0" y="1300"/>
                </a:cxn>
                <a:cxn ang="0">
                  <a:pos x="18" y="1476"/>
                </a:cxn>
                <a:cxn ang="0">
                  <a:pos x="64" y="1650"/>
                </a:cxn>
                <a:cxn ang="0">
                  <a:pos x="138" y="1818"/>
                </a:cxn>
                <a:cxn ang="0">
                  <a:pos x="238" y="1978"/>
                </a:cxn>
                <a:cxn ang="0">
                  <a:pos x="364" y="2126"/>
                </a:cxn>
                <a:cxn ang="0">
                  <a:pos x="512" y="2262"/>
                </a:cxn>
                <a:cxn ang="0">
                  <a:pos x="684" y="2382"/>
                </a:cxn>
                <a:cxn ang="0">
                  <a:pos x="874" y="2484"/>
                </a:cxn>
                <a:cxn ang="0">
                  <a:pos x="1086" y="2564"/>
                </a:cxn>
                <a:cxn ang="0">
                  <a:pos x="1314" y="2622"/>
                </a:cxn>
                <a:cxn ang="0">
                  <a:pos x="1558" y="2654"/>
                </a:cxn>
                <a:cxn ang="0">
                  <a:pos x="1818" y="2658"/>
                </a:cxn>
                <a:cxn ang="0">
                  <a:pos x="2090" y="2632"/>
                </a:cxn>
                <a:cxn ang="0">
                  <a:pos x="2374" y="2574"/>
                </a:cxn>
                <a:cxn ang="0">
                  <a:pos x="2544" y="2912"/>
                </a:cxn>
                <a:cxn ang="0">
                  <a:pos x="1868" y="1552"/>
                </a:cxn>
                <a:cxn ang="0">
                  <a:pos x="1956" y="1914"/>
                </a:cxn>
                <a:cxn ang="0">
                  <a:pos x="1788" y="1936"/>
                </a:cxn>
                <a:cxn ang="0">
                  <a:pos x="1616" y="1934"/>
                </a:cxn>
                <a:cxn ang="0">
                  <a:pos x="1442" y="1912"/>
                </a:cxn>
                <a:cxn ang="0">
                  <a:pos x="1272" y="1872"/>
                </a:cxn>
                <a:cxn ang="0">
                  <a:pos x="1108" y="1812"/>
                </a:cxn>
                <a:cxn ang="0">
                  <a:pos x="952" y="1736"/>
                </a:cxn>
                <a:cxn ang="0">
                  <a:pos x="810" y="1646"/>
                </a:cxn>
                <a:cxn ang="0">
                  <a:pos x="684" y="1542"/>
                </a:cxn>
                <a:cxn ang="0">
                  <a:pos x="578" y="1428"/>
                </a:cxn>
                <a:cxn ang="0">
                  <a:pos x="494" y="1304"/>
                </a:cxn>
                <a:cxn ang="0">
                  <a:pos x="438" y="1170"/>
                </a:cxn>
                <a:cxn ang="0">
                  <a:pos x="410" y="1032"/>
                </a:cxn>
                <a:cxn ang="0">
                  <a:pos x="416" y="888"/>
                </a:cxn>
                <a:cxn ang="0">
                  <a:pos x="460" y="742"/>
                </a:cxn>
                <a:cxn ang="0">
                  <a:pos x="544" y="592"/>
                </a:cxn>
                <a:cxn ang="0">
                  <a:pos x="670" y="444"/>
                </a:cxn>
                <a:cxn ang="0">
                  <a:pos x="844" y="298"/>
                </a:cxn>
                <a:cxn ang="0">
                  <a:pos x="1070" y="154"/>
                </a:cxn>
                <a:cxn ang="0">
                  <a:pos x="1348" y="16"/>
                </a:cxn>
                <a:cxn ang="0">
                  <a:pos x="1244" y="0"/>
                </a:cxn>
                <a:cxn ang="0">
                  <a:pos x="2820" y="1934"/>
                </a:cxn>
                <a:cxn ang="0">
                  <a:pos x="2820" y="1934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lnTo>
                    <a:pt x="1244" y="0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lnTo>
                    <a:pt x="2820" y="1934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23728" y="3573016"/>
              <a:ext cx="1340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F0"/>
                  </a:solidFill>
                </a:rPr>
                <a:t>DVCC </a:t>
              </a:r>
              <a:r>
                <a:rPr lang="en-US" altLang="zh-CN" dirty="0" smtClean="0">
                  <a:solidFill>
                    <a:srgbClr val="7030A0"/>
                  </a:solidFill>
                </a:rPr>
                <a:t>&amp; </a:t>
              </a:r>
              <a:r>
                <a:rPr lang="en-US" altLang="zh-CN" dirty="0" smtClean="0">
                  <a:solidFill>
                    <a:srgbClr val="00B0F0"/>
                  </a:solidFill>
                </a:rPr>
                <a:t>VCC</a:t>
              </a:r>
              <a:endParaRPr lang="zh-CN" altLang="en-US" dirty="0">
                <a:solidFill>
                  <a:srgbClr val="00B0F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706090"/>
          </a:xfrm>
        </p:spPr>
        <p:txBody>
          <a:bodyPr/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</a:rPr>
              <a:t>目录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1544961" y="4005064"/>
            <a:ext cx="5979367" cy="555625"/>
            <a:chOff x="1544961" y="4343400"/>
            <a:chExt cx="5979367" cy="555625"/>
          </a:xfrm>
        </p:grpSpPr>
        <p:sp>
          <p:nvSpPr>
            <p:cNvPr id="5" name="Line 229"/>
            <p:cNvSpPr>
              <a:spLocks noChangeShapeType="1"/>
            </p:cNvSpPr>
            <p:nvPr/>
          </p:nvSpPr>
          <p:spPr bwMode="gray">
            <a:xfrm flipV="1">
              <a:off x="1849760" y="4869160"/>
              <a:ext cx="5674568" cy="29865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" name="Rectangle 230"/>
            <p:cNvSpPr>
              <a:spLocks noChangeArrowheads="1"/>
            </p:cNvSpPr>
            <p:nvPr/>
          </p:nvSpPr>
          <p:spPr bwMode="gray">
            <a:xfrm rot="3419336">
              <a:off x="1565598" y="4322763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FF7C80"/>
                </a:gs>
                <a:gs pos="100000">
                  <a:srgbClr val="76393B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7C80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7" name="Text Box 231">
              <a:hlinkClick r:id="rId2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267744" y="4410075"/>
              <a:ext cx="5256584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rgbClr val="FF7C80"/>
                  </a:solidFill>
                </a:rPr>
                <a:t>开发板仿真方案分析</a:t>
              </a:r>
              <a:endParaRPr lang="en-US" altLang="zh-CN" sz="2400" b="1" dirty="0">
                <a:solidFill>
                  <a:srgbClr val="FF7C80"/>
                </a:solidFill>
              </a:endParaRPr>
            </a:p>
          </p:txBody>
        </p:sp>
        <p:sp>
          <p:nvSpPr>
            <p:cNvPr id="8" name="Text Box 232"/>
            <p:cNvSpPr txBox="1">
              <a:spLocks noChangeArrowheads="1"/>
            </p:cNvSpPr>
            <p:nvPr/>
          </p:nvSpPr>
          <p:spPr bwMode="gray">
            <a:xfrm>
              <a:off x="1619573" y="4365625"/>
              <a:ext cx="355600" cy="46196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 dirty="0">
                  <a:solidFill>
                    <a:srgbClr val="FFFFFF"/>
                  </a:solidFill>
                </a:rPr>
                <a:t>5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544960" y="1844824"/>
            <a:ext cx="5979368" cy="897672"/>
            <a:chOff x="1544960" y="1981200"/>
            <a:chExt cx="5979368" cy="897672"/>
          </a:xfrm>
        </p:grpSpPr>
        <p:sp>
          <p:nvSpPr>
            <p:cNvPr id="10" name="Line 239"/>
            <p:cNvSpPr>
              <a:spLocks noChangeShapeType="1"/>
            </p:cNvSpPr>
            <p:nvPr/>
          </p:nvSpPr>
          <p:spPr bwMode="gray">
            <a:xfrm>
              <a:off x="1849760" y="2536824"/>
              <a:ext cx="5674568" cy="2808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Rectangle 240"/>
            <p:cNvSpPr>
              <a:spLocks noChangeArrowheads="1"/>
            </p:cNvSpPr>
            <p:nvPr/>
          </p:nvSpPr>
          <p:spPr bwMode="gray">
            <a:xfrm rot="3419336">
              <a:off x="1565597" y="1960563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006699"/>
                </a:gs>
                <a:gs pos="100000">
                  <a:srgbClr val="002F47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99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12" name="Text Box 241">
              <a:hlinkClick r:id="rId3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165342" y="2047875"/>
              <a:ext cx="5358986" cy="83099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en-US" altLang="zh-CN" sz="2400" b="1" dirty="0" smtClean="0">
                  <a:solidFill>
                    <a:srgbClr val="006699"/>
                  </a:solidFill>
                </a:rPr>
                <a:t>MSP430F5529</a:t>
              </a:r>
              <a:r>
                <a:rPr lang="zh-CN" altLang="en-US" sz="2400" b="1" dirty="0" smtClean="0">
                  <a:solidFill>
                    <a:srgbClr val="006699"/>
                  </a:solidFill>
                </a:rPr>
                <a:t>微控制器</a:t>
              </a:r>
              <a:endParaRPr lang="en-US" altLang="zh-CN" sz="2400" b="1" dirty="0" smtClean="0">
                <a:solidFill>
                  <a:srgbClr val="006699"/>
                </a:solidFill>
              </a:endParaRPr>
            </a:p>
            <a:p>
              <a:pPr algn="ctr" eaLnBrk="0" hangingPunct="0"/>
              <a:endParaRPr lang="en-US" altLang="zh-CN" sz="2400" b="1" dirty="0">
                <a:solidFill>
                  <a:srgbClr val="006699"/>
                </a:solidFill>
              </a:endParaRPr>
            </a:p>
          </p:txBody>
        </p:sp>
        <p:sp>
          <p:nvSpPr>
            <p:cNvPr id="13" name="Text Box 242"/>
            <p:cNvSpPr txBox="1">
              <a:spLocks noChangeArrowheads="1"/>
            </p:cNvSpPr>
            <p:nvPr/>
          </p:nvSpPr>
          <p:spPr bwMode="gray">
            <a:xfrm>
              <a:off x="1621160" y="2003425"/>
              <a:ext cx="354013" cy="457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544961" y="3284984"/>
            <a:ext cx="5979367" cy="571872"/>
            <a:chOff x="1544961" y="3505200"/>
            <a:chExt cx="5979367" cy="571872"/>
          </a:xfrm>
        </p:grpSpPr>
        <p:sp>
          <p:nvSpPr>
            <p:cNvPr id="15" name="Line 244"/>
            <p:cNvSpPr>
              <a:spLocks noChangeShapeType="1"/>
            </p:cNvSpPr>
            <p:nvPr/>
          </p:nvSpPr>
          <p:spPr bwMode="gray">
            <a:xfrm>
              <a:off x="1851348" y="4059238"/>
              <a:ext cx="5672980" cy="17834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" name="Rectangle 245"/>
            <p:cNvSpPr>
              <a:spLocks noChangeArrowheads="1"/>
            </p:cNvSpPr>
            <p:nvPr/>
          </p:nvSpPr>
          <p:spPr bwMode="gray">
            <a:xfrm rot="3419336">
              <a:off x="1565598" y="3484563"/>
              <a:ext cx="479425" cy="5207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75000"/>
                    <a:shade val="30000"/>
                    <a:satMod val="115000"/>
                  </a:schemeClr>
                </a:gs>
                <a:gs pos="50000">
                  <a:schemeClr val="accent3">
                    <a:lumMod val="75000"/>
                    <a:shade val="67500"/>
                    <a:satMod val="115000"/>
                  </a:schemeClr>
                </a:gs>
                <a:gs pos="100000">
                  <a:schemeClr val="accent3">
                    <a:lumMod val="75000"/>
                    <a:shade val="100000"/>
                    <a:satMod val="11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3">
                  <a:lumMod val="75000"/>
                </a:schemeClr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17" name="Text Box 246">
              <a:hlinkClick r:id="rId4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339752" y="3571875"/>
              <a:ext cx="5184576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chemeClr val="accent3">
                      <a:lumMod val="75000"/>
                    </a:schemeClr>
                  </a:solidFill>
                </a:rPr>
                <a:t>开发板供电方案分析</a:t>
              </a:r>
              <a:endParaRPr lang="en-US" altLang="zh-CN" sz="24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8" name="Text Box 247"/>
            <p:cNvSpPr txBox="1">
              <a:spLocks noChangeArrowheads="1"/>
            </p:cNvSpPr>
            <p:nvPr/>
          </p:nvSpPr>
          <p:spPr bwMode="gray">
            <a:xfrm>
              <a:off x="1619573" y="3527425"/>
              <a:ext cx="355600" cy="46196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en-US" altLang="zh-CN" sz="2400" b="1" dirty="0">
                  <a:solidFill>
                    <a:srgbClr val="FFFFFF"/>
                  </a:solidFill>
                </a:rPr>
                <a:t>4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554832" y="5445225"/>
            <a:ext cx="5969496" cy="576063"/>
            <a:chOff x="1554832" y="5949280"/>
            <a:chExt cx="5969496" cy="576063"/>
          </a:xfrm>
        </p:grpSpPr>
        <p:sp>
          <p:nvSpPr>
            <p:cNvPr id="19" name="Line 249"/>
            <p:cNvSpPr>
              <a:spLocks noChangeShapeType="1"/>
            </p:cNvSpPr>
            <p:nvPr/>
          </p:nvSpPr>
          <p:spPr bwMode="gray">
            <a:xfrm>
              <a:off x="1859632" y="6504904"/>
              <a:ext cx="5664696" cy="20439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" name="Rectangle 250"/>
            <p:cNvSpPr>
              <a:spLocks noChangeArrowheads="1"/>
            </p:cNvSpPr>
            <p:nvPr/>
          </p:nvSpPr>
          <p:spPr bwMode="gray">
            <a:xfrm rot="3419336">
              <a:off x="1575469" y="5928643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990099"/>
                </a:gs>
                <a:gs pos="100000">
                  <a:srgbClr val="470047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0099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21" name="Text Box 251">
              <a:hlinkClick r:id="rId5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339752" y="6015955"/>
              <a:ext cx="5184576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rgbClr val="D60093"/>
                  </a:solidFill>
                </a:rPr>
                <a:t>开发板各接口引脚介绍</a:t>
              </a:r>
              <a:endParaRPr lang="en-US" altLang="zh-CN" sz="2400" b="1" dirty="0">
                <a:solidFill>
                  <a:srgbClr val="D60093"/>
                </a:solidFill>
              </a:endParaRPr>
            </a:p>
          </p:txBody>
        </p:sp>
        <p:sp>
          <p:nvSpPr>
            <p:cNvPr id="22" name="Text Box 252"/>
            <p:cNvSpPr txBox="1">
              <a:spLocks noChangeArrowheads="1"/>
            </p:cNvSpPr>
            <p:nvPr/>
          </p:nvSpPr>
          <p:spPr bwMode="gray">
            <a:xfrm>
              <a:off x="1637960" y="5971505"/>
              <a:ext cx="340158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 dirty="0" smtClean="0">
                  <a:solidFill>
                    <a:srgbClr val="FFFFFF"/>
                  </a:solidFill>
                </a:rPr>
                <a:t>7</a:t>
              </a:r>
              <a:endParaRPr lang="en-US" altLang="zh-CN" sz="24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544961" y="1143001"/>
            <a:ext cx="5979367" cy="557807"/>
            <a:chOff x="1544961" y="1143000"/>
            <a:chExt cx="5979367" cy="557807"/>
          </a:xfrm>
        </p:grpSpPr>
        <p:sp>
          <p:nvSpPr>
            <p:cNvPr id="24" name="Line 234"/>
            <p:cNvSpPr>
              <a:spLocks noChangeShapeType="1"/>
            </p:cNvSpPr>
            <p:nvPr/>
          </p:nvSpPr>
          <p:spPr bwMode="gray">
            <a:xfrm>
              <a:off x="1849760" y="1698624"/>
              <a:ext cx="5674568" cy="2183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" name="Rectangle 235"/>
            <p:cNvSpPr>
              <a:spLocks noChangeArrowheads="1"/>
            </p:cNvSpPr>
            <p:nvPr/>
          </p:nvSpPr>
          <p:spPr bwMode="gray">
            <a:xfrm rot="3419336">
              <a:off x="1565598" y="1122363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99CC00"/>
                </a:gs>
                <a:gs pos="100000">
                  <a:srgbClr val="475E00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CC00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26" name="Text Box 236">
              <a:hlinkClick r:id="rId6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324422" y="1209675"/>
              <a:ext cx="5127897" cy="46196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en-US" altLang="zh-CN" sz="2400" b="1" dirty="0" smtClean="0">
                  <a:solidFill>
                    <a:srgbClr val="669900"/>
                  </a:solidFill>
                </a:rPr>
                <a:t>MSP430</a:t>
              </a:r>
              <a:r>
                <a:rPr lang="zh-CN" altLang="en-US" sz="2400" b="1" dirty="0" smtClean="0">
                  <a:solidFill>
                    <a:srgbClr val="669900"/>
                  </a:solidFill>
                </a:rPr>
                <a:t>超低功耗微控制器概述</a:t>
              </a:r>
              <a:endParaRPr lang="en-US" altLang="zh-CN" sz="2400" b="1" dirty="0">
                <a:solidFill>
                  <a:srgbClr val="669900"/>
                </a:solidFill>
              </a:endParaRPr>
            </a:p>
          </p:txBody>
        </p:sp>
        <p:sp>
          <p:nvSpPr>
            <p:cNvPr id="27" name="Text Box 237"/>
            <p:cNvSpPr txBox="1">
              <a:spLocks noChangeArrowheads="1"/>
            </p:cNvSpPr>
            <p:nvPr/>
          </p:nvSpPr>
          <p:spPr bwMode="gray">
            <a:xfrm>
              <a:off x="1621160" y="1165225"/>
              <a:ext cx="354013" cy="457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>
                  <a:solidFill>
                    <a:srgbClr val="FFFFFF"/>
                  </a:solidFill>
                </a:rPr>
                <a:t>1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547664" y="4725144"/>
            <a:ext cx="5976664" cy="555625"/>
            <a:chOff x="1547664" y="5177631"/>
            <a:chExt cx="5976664" cy="555625"/>
          </a:xfrm>
        </p:grpSpPr>
        <p:sp>
          <p:nvSpPr>
            <p:cNvPr id="28" name="Line 249"/>
            <p:cNvSpPr>
              <a:spLocks noChangeShapeType="1"/>
            </p:cNvSpPr>
            <p:nvPr/>
          </p:nvSpPr>
          <p:spPr bwMode="gray">
            <a:xfrm>
              <a:off x="1852464" y="5733256"/>
              <a:ext cx="567186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" name="Rectangle 250"/>
            <p:cNvSpPr>
              <a:spLocks noChangeArrowheads="1"/>
            </p:cNvSpPr>
            <p:nvPr/>
          </p:nvSpPr>
          <p:spPr bwMode="gray">
            <a:xfrm rot="3419336">
              <a:off x="1568301" y="5156994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FF6600"/>
                </a:gs>
                <a:gs pos="100000">
                  <a:srgbClr val="FF0000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6600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30" name="Text Box 251">
              <a:hlinkClick r:id="rId7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339752" y="5244306"/>
              <a:ext cx="5184576" cy="46196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rgbClr val="FF3300"/>
                  </a:solidFill>
                </a:rPr>
                <a:t>开发板短路块设置及功能介绍</a:t>
              </a:r>
              <a:endParaRPr lang="en-US" altLang="zh-CN" sz="2400" b="1" dirty="0">
                <a:solidFill>
                  <a:srgbClr val="FF3300"/>
                </a:solidFill>
              </a:endParaRPr>
            </a:p>
          </p:txBody>
        </p:sp>
        <p:sp>
          <p:nvSpPr>
            <p:cNvPr id="31" name="Text Box 252"/>
            <p:cNvSpPr txBox="1">
              <a:spLocks noChangeArrowheads="1"/>
            </p:cNvSpPr>
            <p:nvPr/>
          </p:nvSpPr>
          <p:spPr bwMode="gray">
            <a:xfrm>
              <a:off x="1630792" y="5199856"/>
              <a:ext cx="340158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 dirty="0" smtClean="0">
                  <a:solidFill>
                    <a:srgbClr val="FFFFFF"/>
                  </a:solidFill>
                </a:rPr>
                <a:t>6</a:t>
              </a:r>
              <a:endParaRPr lang="en-US" altLang="zh-CN" sz="24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544961" y="2564904"/>
            <a:ext cx="5979367" cy="554038"/>
            <a:chOff x="1544961" y="2743200"/>
            <a:chExt cx="5979367" cy="554038"/>
          </a:xfrm>
        </p:grpSpPr>
        <p:sp>
          <p:nvSpPr>
            <p:cNvPr id="32" name="Line 244"/>
            <p:cNvSpPr>
              <a:spLocks noChangeShapeType="1"/>
            </p:cNvSpPr>
            <p:nvPr/>
          </p:nvSpPr>
          <p:spPr bwMode="gray">
            <a:xfrm flipV="1">
              <a:off x="1851348" y="3284984"/>
              <a:ext cx="5672980" cy="12254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3" name="Rectangle 245"/>
            <p:cNvSpPr>
              <a:spLocks noChangeArrowheads="1"/>
            </p:cNvSpPr>
            <p:nvPr/>
          </p:nvSpPr>
          <p:spPr bwMode="gray">
            <a:xfrm rot="3419336">
              <a:off x="1565598" y="2722563"/>
              <a:ext cx="479425" cy="520700"/>
            </a:xfrm>
            <a:prstGeom prst="rect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764718"/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9933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34" name="Text Box 246">
              <a:hlinkClick r:id="rId8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297482" y="2809875"/>
              <a:ext cx="5226846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rgbClr val="FFC000"/>
                  </a:solidFill>
                </a:rPr>
                <a:t>开发板硬件及软件资源概述</a:t>
              </a:r>
              <a:endParaRPr lang="en-US" altLang="zh-CN" sz="2400" b="1" dirty="0">
                <a:solidFill>
                  <a:srgbClr val="FFC000"/>
                </a:solidFill>
              </a:endParaRPr>
            </a:p>
          </p:txBody>
        </p:sp>
        <p:sp>
          <p:nvSpPr>
            <p:cNvPr id="35" name="Text Box 247"/>
            <p:cNvSpPr txBox="1">
              <a:spLocks noChangeArrowheads="1"/>
            </p:cNvSpPr>
            <p:nvPr/>
          </p:nvSpPr>
          <p:spPr bwMode="gray">
            <a:xfrm>
              <a:off x="1621160" y="2765425"/>
              <a:ext cx="354013" cy="45720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>
                  <a:solidFill>
                    <a:srgbClr val="FFFFFF"/>
                  </a:solidFill>
                </a:rPr>
                <a:t>3</a:t>
              </a:r>
            </a:p>
          </p:txBody>
        </p:sp>
      </p:grpSp>
      <p:grpSp>
        <p:nvGrpSpPr>
          <p:cNvPr id="38" name="组合 44"/>
          <p:cNvGrpSpPr/>
          <p:nvPr/>
        </p:nvGrpSpPr>
        <p:grpSpPr>
          <a:xfrm>
            <a:off x="1554832" y="6165304"/>
            <a:ext cx="5969496" cy="576063"/>
            <a:chOff x="1554832" y="5949280"/>
            <a:chExt cx="5969496" cy="576063"/>
          </a:xfrm>
        </p:grpSpPr>
        <p:sp>
          <p:nvSpPr>
            <p:cNvPr id="46" name="Line 249"/>
            <p:cNvSpPr>
              <a:spLocks noChangeShapeType="1"/>
            </p:cNvSpPr>
            <p:nvPr/>
          </p:nvSpPr>
          <p:spPr bwMode="gray">
            <a:xfrm>
              <a:off x="1859632" y="6504904"/>
              <a:ext cx="5664696" cy="20439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" name="Rectangle 250"/>
            <p:cNvSpPr>
              <a:spLocks noChangeArrowheads="1"/>
            </p:cNvSpPr>
            <p:nvPr/>
          </p:nvSpPr>
          <p:spPr bwMode="gray">
            <a:xfrm rot="3419336">
              <a:off x="1575469" y="5928643"/>
              <a:ext cx="479425" cy="520700"/>
            </a:xfrm>
            <a:prstGeom prst="rect">
              <a:avLst/>
            </a:prstGeom>
            <a:gradFill flip="none" rotWithShape="1">
              <a:gsLst>
                <a:gs pos="0">
                  <a:srgbClr val="0066FF">
                    <a:shade val="30000"/>
                    <a:satMod val="115000"/>
                  </a:srgbClr>
                </a:gs>
                <a:gs pos="50000">
                  <a:srgbClr val="0066FF">
                    <a:shade val="67500"/>
                    <a:satMod val="115000"/>
                  </a:srgbClr>
                </a:gs>
                <a:gs pos="100000">
                  <a:srgbClr val="0066FF">
                    <a:shade val="100000"/>
                    <a:satMod val="115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9525">
              <a:miter lim="800000"/>
              <a:headEnd/>
              <a:tailEnd/>
            </a:ln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FF"/>
              </a:extrusionClr>
            </a:sp3d>
          </p:spPr>
          <p:txBody>
            <a:bodyPr rot="10800000" vert="eaVert" wrap="none" anchor="ctr">
              <a:flatTx/>
            </a:bodyPr>
            <a:lstStyle/>
            <a:p>
              <a:endParaRPr lang="zh-CN" altLang="en-US"/>
            </a:p>
          </p:txBody>
        </p:sp>
        <p:sp>
          <p:nvSpPr>
            <p:cNvPr id="48" name="Text Box 251">
              <a:hlinkClick r:id="rId9" action="ppaction://hlinksldjump"/>
            </p:cNvPr>
            <p:cNvSpPr txBox="1">
              <a:spLocks noChangeArrowheads="1"/>
            </p:cNvSpPr>
            <p:nvPr/>
          </p:nvSpPr>
          <p:spPr bwMode="gray">
            <a:xfrm>
              <a:off x="2339752" y="6015955"/>
              <a:ext cx="5184576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/>
              <a:r>
                <a:rPr lang="zh-CN" altLang="en-US" sz="2400" b="1" dirty="0" smtClean="0">
                  <a:solidFill>
                    <a:srgbClr val="0066FF"/>
                  </a:solidFill>
                </a:rPr>
                <a:t>开发板资源下载途径</a:t>
              </a:r>
              <a:endParaRPr lang="en-US" altLang="zh-CN" sz="2400" b="1" dirty="0">
                <a:solidFill>
                  <a:srgbClr val="0066FF"/>
                </a:solidFill>
              </a:endParaRPr>
            </a:p>
          </p:txBody>
        </p:sp>
        <p:sp>
          <p:nvSpPr>
            <p:cNvPr id="49" name="Text Box 252"/>
            <p:cNvSpPr txBox="1">
              <a:spLocks noChangeArrowheads="1"/>
            </p:cNvSpPr>
            <p:nvPr/>
          </p:nvSpPr>
          <p:spPr bwMode="gray">
            <a:xfrm>
              <a:off x="1637960" y="5971505"/>
              <a:ext cx="340158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400" b="1" dirty="0" smtClean="0">
                  <a:solidFill>
                    <a:srgbClr val="FFFFFF"/>
                  </a:solidFill>
                </a:rPr>
                <a:t>8</a:t>
              </a:r>
              <a:endParaRPr lang="en-US" altLang="zh-CN" sz="2400" b="1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开发板供电方案电路分析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9" y="1412776"/>
            <a:ext cx="8064896" cy="113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dirty="0" smtClean="0"/>
              <a:t>          </a:t>
            </a:r>
            <a:r>
              <a:rPr lang="zh-CN" altLang="zh-CN" dirty="0" smtClean="0"/>
              <a:t>该方案的供电电源来自于外部电池或其他的外部电源输入。由</a:t>
            </a:r>
            <a:r>
              <a:rPr lang="zh-CN" altLang="en-US" dirty="0" smtClean="0"/>
              <a:t>下图</a:t>
            </a:r>
            <a:r>
              <a:rPr lang="zh-CN" altLang="zh-CN" dirty="0" smtClean="0"/>
              <a:t>可见，若将两节干电池的连线插入</a:t>
            </a:r>
            <a:r>
              <a:rPr lang="en-US" altLang="zh-CN" dirty="0" smtClean="0"/>
              <a:t>J9</a:t>
            </a:r>
            <a:r>
              <a:rPr lang="zh-CN" altLang="zh-CN" dirty="0" smtClean="0"/>
              <a:t>的插槽中，即可为整个系统供电；或者利用</a:t>
            </a:r>
            <a:r>
              <a:rPr lang="en-US" altLang="zh-CN" dirty="0" smtClean="0"/>
              <a:t>J10</a:t>
            </a:r>
            <a:r>
              <a:rPr lang="zh-CN" altLang="zh-CN" dirty="0" smtClean="0"/>
              <a:t>的插针引入外部适当电源，也可为整个系统供电。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1520" y="1124744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◆供电方案四电路分析： </a:t>
            </a:r>
            <a:endParaRPr lang="zh-CN" altLang="en-US" dirty="0"/>
          </a:p>
        </p:txBody>
      </p:sp>
      <p:pic>
        <p:nvPicPr>
          <p:cNvPr id="7" name="图片 6" descr="图8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11960" y="2708920"/>
            <a:ext cx="3528392" cy="3024336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683568" y="2852936"/>
            <a:ext cx="3096344" cy="2592288"/>
            <a:chOff x="683568" y="2780928"/>
            <a:chExt cx="3096344" cy="2592288"/>
          </a:xfrm>
        </p:grpSpPr>
        <p:sp>
          <p:nvSpPr>
            <p:cNvPr id="8" name="圆角矩形标注 7"/>
            <p:cNvSpPr/>
            <p:nvPr/>
          </p:nvSpPr>
          <p:spPr>
            <a:xfrm>
              <a:off x="683568" y="2780928"/>
              <a:ext cx="3096344" cy="2592288"/>
            </a:xfrm>
            <a:prstGeom prst="wedgeRoundRectCallout">
              <a:avLst>
                <a:gd name="adj1" fmla="val 70000"/>
                <a:gd name="adj2" fmla="val 41154"/>
                <a:gd name="adj3" fmla="val 16667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 descr="图8.png"/>
            <p:cNvPicPr/>
            <p:nvPr/>
          </p:nvPicPr>
          <p:blipFill>
            <a:blip r:embed="rId2" cstate="print"/>
            <a:srcRect t="62531" r="66667"/>
            <a:stretch>
              <a:fillRect/>
            </a:stretch>
          </p:blipFill>
          <p:spPr>
            <a:xfrm>
              <a:off x="971600" y="2996952"/>
              <a:ext cx="2520280" cy="2232248"/>
            </a:xfrm>
            <a:prstGeom prst="rect">
              <a:avLst/>
            </a:prstGeom>
          </p:spPr>
        </p:pic>
      </p:grpSp>
      <p:pic>
        <p:nvPicPr>
          <p:cNvPr id="10" name="图片 9" descr="图片1.gif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仿真方案</a:t>
            </a:r>
            <a:r>
              <a:rPr lang="zh-CN" altLang="zh-CN" sz="3600" b="1" dirty="0" smtClean="0">
                <a:solidFill>
                  <a:schemeClr val="bg1"/>
                </a:solidFill>
              </a:rPr>
              <a:t>分析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9512" y="1052736"/>
            <a:ext cx="87849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zh-CN" altLang="zh-CN" dirty="0" smtClean="0"/>
              <a:t>方案一：将</a:t>
            </a:r>
            <a:r>
              <a:rPr lang="en-US" altLang="zh-CN" dirty="0" smtClean="0"/>
              <a:t>Mini-USB</a:t>
            </a:r>
            <a:r>
              <a:rPr lang="zh-CN" altLang="zh-CN" dirty="0" smtClean="0"/>
              <a:t>线与</a:t>
            </a:r>
            <a:r>
              <a:rPr lang="en-US" altLang="zh-CN" dirty="0" err="1" smtClean="0"/>
              <a:t>eZ</a:t>
            </a:r>
            <a:r>
              <a:rPr lang="en-US" altLang="zh-CN" dirty="0" smtClean="0"/>
              <a:t>-FET USB</a:t>
            </a:r>
            <a:r>
              <a:rPr lang="zh-CN" altLang="en-US" dirty="0" smtClean="0"/>
              <a:t>相连，</a:t>
            </a:r>
            <a:r>
              <a:rPr lang="zh-CN" altLang="zh-CN" dirty="0" smtClean="0"/>
              <a:t> 采用内置仿真器</a:t>
            </a:r>
            <a:r>
              <a:rPr lang="en-US" altLang="zh-CN" dirty="0" err="1" smtClean="0"/>
              <a:t>eZ</a:t>
            </a:r>
            <a:r>
              <a:rPr lang="en-US" altLang="zh-CN" dirty="0" smtClean="0"/>
              <a:t>-FET </a:t>
            </a:r>
            <a:r>
              <a:rPr lang="zh-CN" altLang="zh-CN" dirty="0" smtClean="0"/>
              <a:t>进行程序下载仿真。</a:t>
            </a:r>
            <a:endParaRPr lang="en-US" altLang="zh-CN" dirty="0" smtClean="0"/>
          </a:p>
          <a:p>
            <a:pPr>
              <a:lnSpc>
                <a:spcPts val="2800"/>
              </a:lnSpc>
            </a:pPr>
            <a:r>
              <a:rPr lang="en-US" altLang="zh-CN" dirty="0" smtClean="0"/>
              <a:t>                  </a:t>
            </a:r>
            <a:r>
              <a:rPr lang="zh-CN" altLang="zh-CN" dirty="0" smtClean="0"/>
              <a:t>该方案无需安装仿真器驱动，程序可直接下载调试</a:t>
            </a:r>
            <a:r>
              <a:rPr lang="zh-CN" altLang="en-US" dirty="0" smtClean="0"/>
              <a:t>，如下图仿真方案一</a:t>
            </a:r>
            <a:r>
              <a:rPr lang="zh-CN" altLang="zh-CN" dirty="0" smtClean="0"/>
              <a:t>；</a:t>
            </a:r>
          </a:p>
          <a:p>
            <a:pPr algn="just">
              <a:lnSpc>
                <a:spcPts val="2800"/>
              </a:lnSpc>
            </a:pPr>
            <a:r>
              <a:rPr lang="zh-CN" altLang="zh-CN" dirty="0" smtClean="0"/>
              <a:t>方案二：将</a:t>
            </a:r>
            <a:r>
              <a:rPr lang="en-US" altLang="zh-CN" dirty="0" smtClean="0"/>
              <a:t>MSP-FET430UIF</a:t>
            </a:r>
            <a:r>
              <a:rPr lang="zh-CN" altLang="zh-CN" dirty="0" smtClean="0"/>
              <a:t>与</a:t>
            </a:r>
            <a:r>
              <a:rPr lang="en-US" altLang="zh-CN" dirty="0" smtClean="0"/>
              <a:t>JTAG</a:t>
            </a:r>
            <a:r>
              <a:rPr lang="zh-CN" altLang="zh-CN" dirty="0" smtClean="0"/>
              <a:t>接口连接，采用外置仿真器进行程序下载仿真。该方</a:t>
            </a:r>
            <a:endParaRPr lang="en-US" altLang="zh-CN" dirty="0" smtClean="0"/>
          </a:p>
          <a:p>
            <a:pPr>
              <a:lnSpc>
                <a:spcPts val="2800"/>
              </a:lnSpc>
            </a:pPr>
            <a:r>
              <a:rPr lang="en-US" altLang="zh-CN" dirty="0" smtClean="0"/>
              <a:t>                  </a:t>
            </a:r>
            <a:r>
              <a:rPr lang="zh-CN" altLang="zh-CN" dirty="0" smtClean="0"/>
              <a:t>案需安装仿真器驱动，才可进行程序的下载调试</a:t>
            </a:r>
            <a:r>
              <a:rPr lang="zh-CN" altLang="en-US" dirty="0" smtClean="0"/>
              <a:t>，如下图仿真方案二；</a:t>
            </a:r>
            <a:endParaRPr lang="en-US" altLang="zh-CN" dirty="0" smtClean="0"/>
          </a:p>
          <a:p>
            <a:pPr algn="just">
              <a:lnSpc>
                <a:spcPts val="2800"/>
              </a:lnSpc>
            </a:pPr>
            <a:r>
              <a:rPr lang="zh-CN" altLang="zh-CN" dirty="0" smtClean="0"/>
              <a:t>方案三：采用</a:t>
            </a:r>
            <a:r>
              <a:rPr lang="en-US" altLang="zh-CN" dirty="0" smtClean="0"/>
              <a:t>MSP430 BSL</a:t>
            </a:r>
            <a:r>
              <a:rPr lang="zh-CN" altLang="zh-CN" dirty="0" smtClean="0"/>
              <a:t>进行仿真，仿真方法可以参考：</a:t>
            </a:r>
            <a:r>
              <a:rPr lang="en-US" altLang="zh-CN" u="sng" dirty="0" smtClean="0">
                <a:hlinkClick r:id="rId2"/>
              </a:rPr>
              <a:t>USB Field Firmware Updates on MSP430™ MCUs</a:t>
            </a:r>
            <a:endParaRPr lang="zh-CN" altLang="en-US" dirty="0"/>
          </a:p>
        </p:txBody>
      </p:sp>
      <p:pic>
        <p:nvPicPr>
          <p:cNvPr id="5" name="图片 4" descr="仿真方案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3356992"/>
            <a:ext cx="4824536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图片1.gif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开发板短路块设置及功能介绍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827584" y="1052736"/>
          <a:ext cx="7200800" cy="5396055"/>
        </p:xfrm>
        <a:graphic>
          <a:graphicData uri="http://schemas.openxmlformats.org/drawingml/2006/table">
            <a:tbl>
              <a:tblPr/>
              <a:tblGrid>
                <a:gridCol w="1528005"/>
                <a:gridCol w="2876097"/>
                <a:gridCol w="2796698"/>
              </a:tblGrid>
              <a:tr h="2452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短路块</a:t>
                      </a:r>
                      <a:endParaRPr lang="zh-CN" sz="1600" b="1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连接短路块的功能</a:t>
                      </a:r>
                      <a:endParaRPr lang="zh-CN" sz="1600" b="1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去除短路块的功能</a:t>
                      </a:r>
                      <a:endParaRPr lang="zh-CN" sz="1600" b="1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1461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JP2-POT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连接齿轮电位计和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P8.0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断开齿轮电位计和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P8.0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的连接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1461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JP3-LED1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LED1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P1.0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断开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LED1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P8.0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的连接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643847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JP6-430 PWR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对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MSP430F5529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提供电源，可以用来测试单片机功耗，注意：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430 PWR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通孔与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JP6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引脚相连。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断开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MSP430F5529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的电源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23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JP7-SYS PWR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对开发板提供电源，可以用来测试开发板系统功耗。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断开开发板电源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07307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JP8-LDO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仅在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5529 USB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提供电源时有用。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ALT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（默认）：连接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LDO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TPS73533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）与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 VCC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；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INT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：连接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F5529LDO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与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 VCC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5529 USB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无法供电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43847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JP11-JTAG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仅在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JTAG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供电时有用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EXT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（默认）：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JTAG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对系统供电；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INT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：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JTAG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不对系统供电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JTAG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无法对系统供电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1461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>
                          <a:latin typeface="Times New Roman"/>
                          <a:ea typeface="宋体"/>
                          <a:cs typeface="Times New Roman"/>
                        </a:rPr>
                        <a:t>JP14-RF PWR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VCC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RF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接口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:J12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J13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RF2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RF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接口无电源供应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23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>
                          <a:latin typeface="Times New Roman"/>
                          <a:ea typeface="宋体"/>
                          <a:cs typeface="Times New Roman"/>
                        </a:rPr>
                        <a:t>JP15-USB PWR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将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USB 5V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电源供给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MSP430F5529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和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LDO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TPS73533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USB 5V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电源无法供给系统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28769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latin typeface="Times New Roman"/>
                          <a:ea typeface="宋体"/>
                          <a:cs typeface="Times New Roman"/>
                        </a:rPr>
                        <a:t>JP16-ez-FET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DVCC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：连接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MSP430 VCC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与</a:t>
                      </a:r>
                      <a:r>
                        <a:rPr lang="en-US" sz="1400" kern="100" dirty="0" err="1">
                          <a:latin typeface="Times New Roman"/>
                          <a:ea typeface="宋体"/>
                          <a:cs typeface="Times New Roman"/>
                        </a:rPr>
                        <a:t>Ez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-FET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；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TXD/RXD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：在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F5529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与</a:t>
                      </a:r>
                      <a:r>
                        <a:rPr lang="en-US" sz="1400" kern="100" dirty="0" err="1">
                          <a:latin typeface="Times New Roman"/>
                          <a:ea typeface="宋体"/>
                          <a:cs typeface="Times New Roman"/>
                        </a:rPr>
                        <a:t>Ez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-FET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之间连接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UART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；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RST/TEST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：在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F5529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与</a:t>
                      </a:r>
                      <a:r>
                        <a:rPr lang="en-US" sz="1400" kern="100" dirty="0" err="1">
                          <a:latin typeface="Times New Roman"/>
                          <a:ea typeface="宋体"/>
                          <a:cs typeface="Times New Roman"/>
                        </a:rPr>
                        <a:t>Ez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-FET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之间连接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JTAG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。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无法连接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F5529</a:t>
                      </a:r>
                      <a:r>
                        <a:rPr lang="zh-CN" sz="1400" kern="100" dirty="0" smtClean="0">
                          <a:latin typeface="Times New Roman"/>
                          <a:ea typeface="宋体"/>
                          <a:cs typeface="Times New Roman"/>
                        </a:rPr>
                        <a:t>与</a:t>
                      </a:r>
                      <a:r>
                        <a:rPr lang="en-US" altLang="zh-CN" sz="1400" kern="100" dirty="0" err="1" smtClean="0">
                          <a:latin typeface="Times New Roman"/>
                          <a:ea typeface="宋体"/>
                          <a:cs typeface="Times New Roman"/>
                        </a:rPr>
                        <a:t>eZ</a:t>
                      </a:r>
                      <a:r>
                        <a:rPr lang="en-US" sz="1400" kern="100" dirty="0" smtClean="0">
                          <a:latin typeface="Times New Roman"/>
                          <a:ea typeface="宋体"/>
                          <a:cs typeface="Times New Roman"/>
                        </a:rPr>
                        <a:t>-FET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4" name="图片 3" descr="图片1.gif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开发板各接口引脚介绍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1124744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 smtClean="0"/>
              <a:t>（</a:t>
            </a:r>
            <a:r>
              <a:rPr lang="en-US" altLang="zh-CN" dirty="0" smtClean="0"/>
              <a:t>1</a:t>
            </a:r>
            <a:r>
              <a:rPr lang="zh-CN" altLang="zh-CN" dirty="0" smtClean="0"/>
              <a:t>）</a:t>
            </a:r>
            <a:r>
              <a:rPr lang="en-US" altLang="zh-CN" dirty="0" smtClean="0"/>
              <a:t>J4</a:t>
            </a:r>
            <a:r>
              <a:rPr lang="zh-CN" altLang="zh-CN" dirty="0" smtClean="0"/>
              <a:t>接口引脚连接列表</a:t>
            </a:r>
            <a:r>
              <a:rPr lang="en-US" altLang="zh-CN" dirty="0" smtClean="0"/>
              <a:t>:</a:t>
            </a:r>
            <a:endParaRPr lang="zh-CN" altLang="zh-CN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115616" y="1554154"/>
          <a:ext cx="6624736" cy="2007814"/>
        </p:xfrm>
        <a:graphic>
          <a:graphicData uri="http://schemas.openxmlformats.org/drawingml/2006/table">
            <a:tbl>
              <a:tblPr/>
              <a:tblGrid>
                <a:gridCol w="1766070"/>
                <a:gridCol w="1062298"/>
                <a:gridCol w="1102134"/>
                <a:gridCol w="2694234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引脚描述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引脚（左）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引脚（右）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引脚描述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latin typeface="Times New Roman"/>
                          <a:ea typeface="宋体"/>
                          <a:cs typeface="Times New Roman"/>
                        </a:rPr>
                        <a:t>Vcc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VCC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P6.6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CB6/A6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UCA1RXD / UCA1SOMI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P4.5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P8.1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GPIO – LED2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UCA1TXD / UCA1SIMO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P4.4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P8.2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GPIO – LED3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GPIO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P4.6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P8.0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GPIO – </a:t>
                      </a:r>
                      <a:r>
                        <a:rPr lang="zh-CN" sz="1200" kern="100" dirty="0">
                          <a:latin typeface="Times New Roman"/>
                          <a:ea typeface="宋体"/>
                          <a:cs typeface="Times New Roman"/>
                        </a:rPr>
                        <a:t>齿轮电位计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GPIO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P4.7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P4.5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UCA1RXD / UCA1SOMI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31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A9 / VREF- / VeREF-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P5.1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P4.4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UCA1TXD / UCA1SIMO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518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P6.7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CB7 / A7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5576" y="3715856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 smtClean="0"/>
              <a:t>（</a:t>
            </a:r>
            <a:r>
              <a:rPr lang="en-US" altLang="zh-CN" dirty="0" smtClean="0"/>
              <a:t>2</a:t>
            </a:r>
            <a:r>
              <a:rPr lang="zh-CN" altLang="zh-CN" dirty="0" smtClean="0"/>
              <a:t>）</a:t>
            </a:r>
            <a:r>
              <a:rPr lang="en-US" altLang="zh-CN" dirty="0" smtClean="0"/>
              <a:t>J5</a:t>
            </a:r>
            <a:r>
              <a:rPr lang="zh-CN" altLang="zh-CN" dirty="0" smtClean="0"/>
              <a:t>接口引脚连接列表</a:t>
            </a:r>
            <a:r>
              <a:rPr lang="en-US" altLang="zh-CN" dirty="0" smtClean="0"/>
              <a:t>:</a:t>
            </a:r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1115615" y="4149080"/>
          <a:ext cx="6552729" cy="2570251"/>
        </p:xfrm>
        <a:graphic>
          <a:graphicData uri="http://schemas.openxmlformats.org/drawingml/2006/table">
            <a:tbl>
              <a:tblPr/>
              <a:tblGrid>
                <a:gridCol w="1637990"/>
                <a:gridCol w="1637990"/>
                <a:gridCol w="1637990"/>
                <a:gridCol w="1638759"/>
              </a:tblGrid>
              <a:tr h="1938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引脚说明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引脚（左）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引脚（右）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引脚说明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1938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VCC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VCC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P7.0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CB8 / A12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87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UCB1SOMI / UCB1SCL - SD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P4.2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P7.1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CB9 / A13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87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UCB1SIMO / UCB1SDA - LCD/SD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P4.1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P7.2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CB10 / A14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87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UCB1CLK / UCA1STE - LCD/SD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P4.3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P7.3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CB11 / A15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87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UCB1STE / UCA1CLK - RF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P4.0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P4.1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UCB1SIMO / UCB1SDA - LCD/SD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87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TB0OUTH / SVMOUT - SD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P3.7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P4.2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UCB1SIMO / UCB1SDA - LCD/SD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1938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2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P7.7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latin typeface="Times New Roman"/>
                          <a:ea typeface="宋体"/>
                          <a:cs typeface="Times New Roman"/>
                        </a:rPr>
                        <a:t>TB0CLK / MCLK</a:t>
                      </a:r>
                      <a:endParaRPr lang="zh-CN" sz="12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27584" y="1556792"/>
            <a:ext cx="3033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 smtClean="0"/>
              <a:t>（</a:t>
            </a:r>
            <a:r>
              <a:rPr lang="en-US" altLang="zh-CN" dirty="0" smtClean="0"/>
              <a:t>3</a:t>
            </a:r>
            <a:r>
              <a:rPr lang="zh-CN" altLang="zh-CN" dirty="0" smtClean="0"/>
              <a:t>）</a:t>
            </a:r>
            <a:r>
              <a:rPr lang="en-US" altLang="zh-CN" dirty="0" smtClean="0"/>
              <a:t> J12</a:t>
            </a:r>
            <a:r>
              <a:rPr lang="zh-CN" altLang="zh-CN" dirty="0" smtClean="0"/>
              <a:t>接口引脚连接列表</a:t>
            </a:r>
            <a:r>
              <a:rPr lang="en-US" altLang="zh-CN" dirty="0" smtClean="0"/>
              <a:t>:</a:t>
            </a:r>
            <a:endParaRPr lang="zh-CN" altLang="zh-CN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1115617" y="2060850"/>
          <a:ext cx="6840758" cy="2701650"/>
        </p:xfrm>
        <a:graphic>
          <a:graphicData uri="http://schemas.openxmlformats.org/drawingml/2006/table">
            <a:tbl>
              <a:tblPr/>
              <a:tblGrid>
                <a:gridCol w="1709788"/>
                <a:gridCol w="1709788"/>
                <a:gridCol w="1710591"/>
                <a:gridCol w="1710591"/>
              </a:tblGrid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引脚说明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引脚（左）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引脚（右）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latin typeface="Times New Roman"/>
                          <a:ea typeface="宋体"/>
                          <a:cs typeface="Times New Roman"/>
                        </a:rPr>
                        <a:t>引脚说明</a:t>
                      </a:r>
                      <a:endParaRPr lang="zh-CN" sz="16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(RF_STE)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P2.6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P3.0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(RF_SIMO)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(RF_SOMI)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P3.1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P3.2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(RF_SPI_CLK)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TA2.0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P2.3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P2.1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TA1.2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TB0.3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P7.5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GPIO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P4.7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P2.4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TA2.1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(RXD)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P4.5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P4.6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GPIO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0">
                          <a:latin typeface="Times New Roman"/>
                          <a:ea typeface="宋体"/>
                          <a:cs typeface="Times New Roman"/>
                        </a:rPr>
                        <a:t>(TXD)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P4.4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P4.0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>
                          <a:latin typeface="Times New Roman"/>
                          <a:ea typeface="宋体"/>
                          <a:cs typeface="Times New Roman"/>
                        </a:rPr>
                        <a:t>UCx1xx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0">
                          <a:latin typeface="Times New Roman"/>
                          <a:ea typeface="宋体"/>
                          <a:cs typeface="Times New Roman"/>
                        </a:rPr>
                        <a:t>(LED1)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P1.0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P2.0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latin typeface="Times New Roman"/>
                          <a:ea typeface="宋体"/>
                          <a:cs typeface="Times New Roman"/>
                        </a:rPr>
                        <a:t>TA1.1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2701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GND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RF_PWR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latin typeface="Times New Roman"/>
                          <a:ea typeface="宋体"/>
                          <a:cs typeface="Times New Roman"/>
                        </a:rPr>
                        <a:t>RF_PWR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开发板各接口引脚介绍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pic>
        <p:nvPicPr>
          <p:cNvPr id="8" name="图片 7" descr="图片1.gif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2656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600" b="1" dirty="0" smtClean="0">
                <a:solidFill>
                  <a:schemeClr val="bg1"/>
                </a:solidFill>
              </a:rPr>
              <a:t>开发板资源下载途径</a:t>
            </a:r>
            <a:endParaRPr lang="zh-CN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052736"/>
            <a:ext cx="8568952" cy="49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1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MSP-EXP430F5529</a:t>
            </a:r>
            <a:r>
              <a:rPr lang="zh-CN" altLang="zh-CN" dirty="0" smtClean="0"/>
              <a:t>官方网站：</a:t>
            </a:r>
          </a:p>
          <a:p>
            <a:pPr>
              <a:lnSpc>
                <a:spcPts val="2400"/>
              </a:lnSpc>
            </a:pPr>
            <a:r>
              <a:rPr lang="en-US" altLang="zh-CN" u="sng" dirty="0" smtClean="0">
                <a:hlinkClick r:id="rId2"/>
              </a:rPr>
              <a:t>http://www.ti.com/tool/msp-exp430f5529&amp;DCMP=MSP430&amp;HQS=Other+OT+usbexp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2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MSP-EXP430F5529</a:t>
            </a:r>
            <a:r>
              <a:rPr lang="zh-CN" altLang="zh-CN" dirty="0" smtClean="0"/>
              <a:t>开发板用户指导手册：</a:t>
            </a:r>
            <a:r>
              <a:rPr lang="en-US" altLang="zh-CN" u="sng" dirty="0" smtClean="0">
                <a:hlinkClick r:id="rId3"/>
              </a:rPr>
              <a:t>http://www.ti.com/lit/pdf/SLAU330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3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MSP-EXP430F5529</a:t>
            </a:r>
            <a:r>
              <a:rPr lang="zh-CN" altLang="zh-CN" dirty="0" smtClean="0"/>
              <a:t>开发板硬件电路图：</a:t>
            </a:r>
            <a:r>
              <a:rPr lang="en-US" altLang="zh-CN" u="sng" dirty="0" smtClean="0">
                <a:hlinkClick r:id="rId4"/>
              </a:rPr>
              <a:t>http://www.ti.com/lit/zip/slar055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4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MSP430x5xx/x6xx</a:t>
            </a:r>
            <a:r>
              <a:rPr lang="zh-CN" altLang="zh-CN" dirty="0" smtClean="0"/>
              <a:t>用户指导：</a:t>
            </a:r>
            <a:r>
              <a:rPr lang="en-US" altLang="zh-CN" u="sng" dirty="0" smtClean="0">
                <a:hlinkClick r:id="rId5"/>
              </a:rPr>
              <a:t>www.ti.com/general/docs/lit/getliterature.tsp?baseLiteratureNumber=slau208&amp;fileType=pdf&amp;track=no 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5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MSP430F552x</a:t>
            </a:r>
            <a:r>
              <a:rPr lang="zh-CN" altLang="zh-CN" dirty="0" smtClean="0"/>
              <a:t>数据手册：</a:t>
            </a:r>
            <a:r>
              <a:rPr lang="en-US" altLang="zh-CN" u="sng" dirty="0" smtClean="0">
                <a:hlinkClick r:id="rId6"/>
              </a:rPr>
              <a:t>www.ti.com/general/docs/lit/getliterature.tsp?baseLiteratureNumber=slas590&amp;fileType=pdf&amp;track=no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6</a:t>
            </a:r>
            <a:r>
              <a:rPr lang="zh-CN" altLang="zh-CN" dirty="0" smtClean="0"/>
              <a:t>）</a:t>
            </a:r>
            <a:r>
              <a:rPr lang="en-US" altLang="zh-CN" dirty="0" smtClean="0"/>
              <a:t>MSP430F552X</a:t>
            </a:r>
            <a:r>
              <a:rPr lang="zh-CN" altLang="zh-CN" dirty="0" smtClean="0"/>
              <a:t>例程：</a:t>
            </a:r>
            <a:r>
              <a:rPr lang="en-US" altLang="zh-CN" u="sng" dirty="0" smtClean="0">
                <a:hlinkClick r:id="rId7"/>
              </a:rPr>
              <a:t>http://www.ti.com/lit/zip/slac300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7</a:t>
            </a:r>
            <a:r>
              <a:rPr lang="zh-CN" altLang="zh-CN" dirty="0" smtClean="0"/>
              <a:t>）</a:t>
            </a:r>
            <a:r>
              <a:rPr lang="en-US" altLang="zh-CN" dirty="0" smtClean="0"/>
              <a:t>CCSv5</a:t>
            </a:r>
            <a:r>
              <a:rPr lang="zh-CN" altLang="zh-CN" dirty="0" smtClean="0"/>
              <a:t>下载途径：</a:t>
            </a:r>
            <a:r>
              <a:rPr lang="en-US" altLang="zh-CN" u="sng" dirty="0" smtClean="0">
                <a:hlinkClick r:id="rId8"/>
              </a:rPr>
              <a:t>http://processors.wiki.ti.com/index.php/Download_CCS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8</a:t>
            </a:r>
            <a:r>
              <a:rPr lang="zh-CN" altLang="zh-CN" dirty="0" smtClean="0"/>
              <a:t>）</a:t>
            </a:r>
            <a:r>
              <a:rPr lang="en-US" altLang="zh-CN" dirty="0" smtClean="0"/>
              <a:t>USB</a:t>
            </a:r>
            <a:r>
              <a:rPr lang="zh-CN" altLang="zh-CN" dirty="0" smtClean="0"/>
              <a:t>开发资源库下载途径：</a:t>
            </a:r>
          </a:p>
          <a:p>
            <a:pPr>
              <a:lnSpc>
                <a:spcPts val="2400"/>
              </a:lnSpc>
            </a:pPr>
            <a:r>
              <a:rPr lang="en-US" altLang="zh-CN" u="sng" dirty="0" smtClean="0">
                <a:hlinkClick r:id="rId9"/>
              </a:rPr>
              <a:t>http://www.ti.com/tool/msp430usbdevpack?DCMP=53xx663x&amp;HQS=msp430usbdevpack-pr-tf</a:t>
            </a:r>
            <a:endParaRPr lang="zh-CN" altLang="zh-CN" dirty="0" smtClean="0"/>
          </a:p>
          <a:p>
            <a:pPr>
              <a:lnSpc>
                <a:spcPts val="2400"/>
              </a:lnSpc>
            </a:pPr>
            <a:r>
              <a:rPr lang="zh-CN" altLang="zh-CN" dirty="0" smtClean="0"/>
              <a:t>（</a:t>
            </a:r>
            <a:r>
              <a:rPr lang="en-US" altLang="zh-CN" dirty="0" smtClean="0"/>
              <a:t>9</a:t>
            </a:r>
            <a:r>
              <a:rPr lang="zh-CN" altLang="zh-CN" dirty="0" smtClean="0"/>
              <a:t>）电容触摸资源库下载途径：</a:t>
            </a:r>
            <a:r>
              <a:rPr lang="en-US" altLang="zh-CN" u="sng" dirty="0" smtClean="0">
                <a:hlinkClick r:id="rId10"/>
              </a:rPr>
              <a:t>http://www.ti.com/tool/capsenselibrary#1</a:t>
            </a:r>
            <a:endParaRPr lang="zh-CN" altLang="zh-CN" dirty="0"/>
          </a:p>
        </p:txBody>
      </p:sp>
      <p:pic>
        <p:nvPicPr>
          <p:cNvPr id="5" name="图片 4" descr="图片1.gif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超低功耗微控制器概述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196752"/>
            <a:ext cx="4320480" cy="3553197"/>
          </a:xfrm>
          <a:prstGeom prst="rect">
            <a:avLst/>
          </a:prstGeom>
          <a:ln w="5715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extBox 4"/>
          <p:cNvSpPr txBox="1"/>
          <p:nvPr/>
        </p:nvSpPr>
        <p:spPr>
          <a:xfrm>
            <a:off x="611560" y="4869160"/>
            <a:ext cx="80648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i="1" dirty="0" smtClean="0">
                <a:latin typeface="华文新魏" pitchFamily="2" charset="-122"/>
                <a:ea typeface="华文新魏" pitchFamily="2" charset="-122"/>
              </a:rPr>
              <a:t>主要特性：</a:t>
            </a:r>
            <a:endParaRPr lang="en-US" altLang="zh-CN" sz="1600" b="1" i="1" dirty="0" smtClean="0">
              <a:latin typeface="华文新魏" pitchFamily="2" charset="-122"/>
              <a:ea typeface="华文新魏" pitchFamily="2" charset="-122"/>
            </a:endParaRPr>
          </a:p>
          <a:p>
            <a:r>
              <a:rPr lang="zh-CN" altLang="en-US" sz="1600" dirty="0" smtClean="0"/>
              <a:t>●超低功耗</a:t>
            </a:r>
            <a:r>
              <a:rPr lang="en-US" altLang="zh-CN" sz="1600" dirty="0" smtClean="0"/>
              <a:t>(ULP)</a:t>
            </a:r>
            <a:r>
              <a:rPr lang="zh-CN" altLang="en-US" sz="1600" dirty="0" smtClean="0"/>
              <a:t>架构与高度灵活的时钟系统可显著延长电池使用寿命：</a:t>
            </a:r>
            <a:r>
              <a:rPr lang="en-US" altLang="zh-CN" sz="1600" dirty="0" smtClean="0"/>
              <a:t>0.1 </a:t>
            </a:r>
            <a:r>
              <a:rPr lang="el-GR" altLang="zh-CN" sz="1600" dirty="0" smtClean="0"/>
              <a:t>μ</a:t>
            </a:r>
            <a:r>
              <a:rPr lang="en-US" altLang="zh-CN" sz="1600" dirty="0" smtClean="0"/>
              <a:t>A  RAM</a:t>
            </a:r>
            <a:r>
              <a:rPr lang="zh-CN" altLang="en-US" sz="1600" dirty="0" smtClean="0"/>
              <a:t>保持 </a:t>
            </a:r>
            <a:endParaRPr lang="en-US" altLang="zh-CN" sz="1600" dirty="0" smtClean="0"/>
          </a:p>
          <a:p>
            <a:r>
              <a:rPr lang="en-US" altLang="zh-CN" sz="1600" dirty="0" smtClean="0"/>
              <a:t>     </a:t>
            </a:r>
            <a:r>
              <a:rPr lang="zh-CN" altLang="en-US" sz="1600" dirty="0" smtClean="0"/>
              <a:t>模式；</a:t>
            </a:r>
            <a:r>
              <a:rPr lang="en-US" altLang="zh-CN" sz="1600" dirty="0" smtClean="0"/>
              <a:t>&lt;1</a:t>
            </a:r>
            <a:r>
              <a:rPr lang="el-GR" altLang="zh-CN" sz="1600" dirty="0" smtClean="0"/>
              <a:t> μ</a:t>
            </a:r>
            <a:r>
              <a:rPr lang="en-US" altLang="zh-CN" sz="1600" dirty="0" smtClean="0"/>
              <a:t>A RTC</a:t>
            </a:r>
            <a:r>
              <a:rPr lang="zh-CN" altLang="en-US" sz="1600" dirty="0" smtClean="0"/>
              <a:t>模式；</a:t>
            </a:r>
            <a:r>
              <a:rPr lang="en-US" altLang="zh-CN" sz="1600" dirty="0" smtClean="0"/>
              <a:t>&lt;100</a:t>
            </a:r>
            <a:r>
              <a:rPr lang="el-GR" altLang="zh-CN" sz="1600" dirty="0" smtClean="0"/>
              <a:t> μ</a:t>
            </a:r>
            <a:r>
              <a:rPr lang="en-US" altLang="zh-CN" sz="1600" dirty="0" smtClean="0"/>
              <a:t>A /MHZ</a:t>
            </a:r>
            <a:r>
              <a:rPr lang="zh-CN" altLang="en-US" sz="1600" dirty="0" smtClean="0"/>
              <a:t>；</a:t>
            </a:r>
            <a:endParaRPr lang="en-US" altLang="zh-CN" sz="1600" dirty="0" smtClean="0"/>
          </a:p>
          <a:p>
            <a:r>
              <a:rPr lang="zh-CN" altLang="en-US" sz="1600" dirty="0" smtClean="0"/>
              <a:t>●集成型智能外设：众多的高性能模拟与数字外设可大幅减轻</a:t>
            </a:r>
            <a:r>
              <a:rPr lang="en-US" altLang="zh-CN" sz="1600" dirty="0" smtClean="0"/>
              <a:t>CPU</a:t>
            </a:r>
            <a:r>
              <a:rPr lang="zh-CN" altLang="en-US" sz="1600" dirty="0" smtClean="0"/>
              <a:t>的工作量；</a:t>
            </a:r>
            <a:endParaRPr lang="en-US" altLang="zh-CN" sz="1600" dirty="0" smtClean="0"/>
          </a:p>
          <a:p>
            <a:r>
              <a:rPr lang="zh-CN" altLang="en-US" sz="1600" dirty="0" smtClean="0"/>
              <a:t>●简单易用的</a:t>
            </a:r>
            <a:r>
              <a:rPr lang="en-US" altLang="zh-CN" sz="1600" dirty="0" smtClean="0"/>
              <a:t>16</a:t>
            </a:r>
            <a:r>
              <a:rPr lang="zh-CN" altLang="en-US" sz="1600" dirty="0" smtClean="0"/>
              <a:t>位</a:t>
            </a:r>
            <a:r>
              <a:rPr lang="en-US" altLang="zh-CN" sz="1600" dirty="0" smtClean="0"/>
              <a:t>RISC CPU</a:t>
            </a:r>
            <a:r>
              <a:rPr lang="zh-CN" altLang="en-US" sz="1600" dirty="0" smtClean="0"/>
              <a:t>架构，可实现具有业界领先代码密度的新型应用；</a:t>
            </a:r>
            <a:endParaRPr lang="en-US" altLang="zh-CN" sz="1600" dirty="0" smtClean="0"/>
          </a:p>
          <a:p>
            <a:r>
              <a:rPr lang="zh-CN" altLang="en-US" sz="1600" dirty="0" smtClean="0"/>
              <a:t>●完整的产品开发环境，工具起售价仅</a:t>
            </a:r>
            <a:r>
              <a:rPr lang="en-US" altLang="zh-CN" sz="1600" dirty="0" smtClean="0"/>
              <a:t>4.30</a:t>
            </a:r>
            <a:r>
              <a:rPr lang="zh-CN" altLang="en-US" sz="1600" dirty="0" smtClean="0"/>
              <a:t>美元；</a:t>
            </a:r>
            <a:endParaRPr lang="en-US" altLang="zh-CN" sz="1600" dirty="0" smtClean="0"/>
          </a:p>
          <a:p>
            <a:r>
              <a:rPr lang="zh-CN" altLang="en-US" sz="1600" dirty="0" smtClean="0"/>
              <a:t>●增强型程序库有益于多种应用，例如：电容式触摸、计量方法、低功耗设计和调试。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868144" y="1835532"/>
            <a:ext cx="2957861" cy="1990676"/>
            <a:chOff x="5868144" y="1835532"/>
            <a:chExt cx="2957861" cy="1990676"/>
          </a:xfrm>
        </p:grpSpPr>
        <p:sp>
          <p:nvSpPr>
            <p:cNvPr id="6" name="TextBox 5"/>
            <p:cNvSpPr txBox="1"/>
            <p:nvPr/>
          </p:nvSpPr>
          <p:spPr>
            <a:xfrm>
              <a:off x="6084168" y="1835532"/>
              <a:ext cx="2382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400</a:t>
              </a:r>
              <a:r>
                <a:rPr lang="zh-CN" altLang="en-US" b="1" dirty="0" smtClean="0">
                  <a:solidFill>
                    <a:srgbClr val="FF0000"/>
                  </a:solidFill>
                  <a:latin typeface="黑体" pitchFamily="2" charset="-122"/>
                  <a:ea typeface="黑体" pitchFamily="2" charset="-122"/>
                </a:rPr>
                <a:t>多款超低功耗器件</a:t>
              </a:r>
              <a:endParaRPr lang="zh-CN" altLang="en-US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868144" y="2348880"/>
              <a:ext cx="2957861" cy="147732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CPU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速度  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8MHz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至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25MHz</a:t>
              </a:r>
              <a:endParaRPr lang="en-US" altLang="zh-CN" b="1" dirty="0" smtClean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algn="ctr"/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   Flash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     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0.5KB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至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256KB</a:t>
              </a:r>
              <a:endParaRPr lang="en-US" altLang="zh-CN" b="1" dirty="0" smtClean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algn="ctr"/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 RAM        128B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至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18KB</a:t>
              </a:r>
              <a:endParaRPr lang="en-US" altLang="zh-CN" b="1" dirty="0" smtClean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algn="ctr"/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引脚数从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14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到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113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不等</a:t>
              </a:r>
              <a:endParaRPr lang="en-US" altLang="zh-CN" b="1" dirty="0" smtClean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algn="ctr"/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可提供的封装类型超过</a:t>
              </a:r>
              <a:r>
                <a:rPr lang="en-US" altLang="zh-CN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25</a:t>
              </a:r>
              <a:r>
                <a:rPr lang="zh-CN" altLang="en-US" b="1" dirty="0" smtClean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种</a:t>
              </a:r>
              <a:endParaRPr lang="zh-CN" altLang="en-US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超低功耗微控制器概述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1052736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MSP430</a:t>
            </a:r>
            <a:r>
              <a:rPr lang="zh-CN" altLang="en-US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微控制器原生优势</a:t>
            </a:r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:</a:t>
            </a:r>
            <a:endParaRPr lang="zh-CN" altLang="en-US" b="1" dirty="0" smtClean="0">
              <a:solidFill>
                <a:srgbClr val="002060"/>
              </a:solidFill>
              <a:effectLst>
                <a:reflection blurRad="6350" stA="60000" endA="900" endPos="58000" dir="5400000" sy="-100000" algn="bl" rotWithShape="0"/>
              </a:effectLst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35632" y="1484784"/>
            <a:ext cx="7924800" cy="5205536"/>
            <a:chOff x="535632" y="1484784"/>
            <a:chExt cx="7924800" cy="5205536"/>
          </a:xfrm>
        </p:grpSpPr>
        <p:sp>
          <p:nvSpPr>
            <p:cNvPr id="5" name="AutoShape 6"/>
            <p:cNvSpPr>
              <a:spLocks noChangeArrowheads="1"/>
            </p:cNvSpPr>
            <p:nvPr/>
          </p:nvSpPr>
          <p:spPr bwMode="auto">
            <a:xfrm>
              <a:off x="535632" y="1649760"/>
              <a:ext cx="7924800" cy="5040560"/>
            </a:xfrm>
            <a:prstGeom prst="roundRect">
              <a:avLst>
                <a:gd name="adj" fmla="val 6681"/>
              </a:avLst>
            </a:prstGeom>
            <a:noFill/>
            <a:ln w="9525" cap="flat" cmpd="sng">
              <a:solidFill>
                <a:srgbClr val="1EA06E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l"/>
              <a:endParaRPr lang="zh-CN" altLang="en-US" b="0">
                <a:ea typeface="宋体" pitchFamily="2" charset="-122"/>
              </a:endParaRPr>
            </a:p>
          </p:txBody>
        </p:sp>
        <p:sp>
          <p:nvSpPr>
            <p:cNvPr id="6" name="AutoShape 4"/>
            <p:cNvSpPr>
              <a:spLocks noChangeArrowheads="1"/>
            </p:cNvSpPr>
            <p:nvPr/>
          </p:nvSpPr>
          <p:spPr bwMode="auto">
            <a:xfrm>
              <a:off x="615752" y="1484784"/>
              <a:ext cx="2590800" cy="381000"/>
            </a:xfrm>
            <a:prstGeom prst="roundRect">
              <a:avLst>
                <a:gd name="adj" fmla="val 16667"/>
              </a:avLst>
            </a:prstGeom>
            <a:solidFill>
              <a:schemeClr val="tx2"/>
            </a:solidFill>
            <a:ln w="9525" cap="flat" cmpd="sng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CN" sz="2000" b="1" dirty="0" smtClean="0">
                  <a:solidFill>
                    <a:schemeClr val="bg1"/>
                  </a:solidFill>
                </a:rPr>
                <a:t>①</a:t>
              </a:r>
              <a:r>
                <a:rPr lang="zh-CN" altLang="en-US" sz="2000" b="1" dirty="0" smtClean="0">
                  <a:solidFill>
                    <a:schemeClr val="bg1"/>
                  </a:solidFill>
                </a:rPr>
                <a:t>超低功耗</a:t>
              </a:r>
              <a:endParaRPr lang="zh-CN" altLang="en-US" b="1" dirty="0">
                <a:solidFill>
                  <a:schemeClr val="bg1"/>
                </a:solidFill>
                <a:ea typeface="宋体" pitchFamily="2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83568" y="1865784"/>
              <a:ext cx="770485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灵活的定时系统：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时钟能启用和禁用各种不同的时钟和振荡器，从而使器件能够进入不同的低功耗模式（</a:t>
              </a:r>
              <a:r>
                <a:rPr lang="en-US" altLang="zh-CN" sz="1400" dirty="0" smtClean="0"/>
                <a:t>LPM</a:t>
              </a:r>
              <a:r>
                <a:rPr lang="zh-CN" altLang="en-US" sz="1400" dirty="0" smtClean="0"/>
                <a:t>）。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主系统时钟</a:t>
              </a:r>
              <a:r>
                <a:rPr lang="en-US" altLang="zh-CN" sz="1400" b="1" dirty="0" smtClean="0"/>
                <a:t>(MCLK)</a:t>
              </a:r>
              <a:r>
                <a:rPr lang="zh-CN" altLang="en-US" sz="1400" b="1" dirty="0" smtClean="0"/>
                <a:t>：</a:t>
              </a:r>
              <a:r>
                <a:rPr lang="en-US" altLang="zh-CN" sz="1400" dirty="0" smtClean="0"/>
                <a:t>CPU</a:t>
              </a:r>
              <a:r>
                <a:rPr lang="zh-CN" altLang="en-US" sz="1400" dirty="0" smtClean="0"/>
                <a:t>时钟源，可由内部数控振荡器</a:t>
              </a:r>
              <a:r>
                <a:rPr lang="en-US" altLang="zh-CN" sz="1400" dirty="0" smtClean="0"/>
                <a:t>(DCO)</a:t>
              </a:r>
              <a:r>
                <a:rPr lang="zh-CN" altLang="en-US" sz="1400" dirty="0" smtClean="0"/>
                <a:t>驱动（频率最高达</a:t>
              </a:r>
              <a:r>
                <a:rPr lang="en-US" altLang="zh-CN" sz="1400" dirty="0" smtClean="0"/>
                <a:t>25MHZ</a:t>
              </a:r>
              <a:r>
                <a:rPr lang="zh-CN" altLang="en-US" sz="1400" dirty="0" smtClean="0"/>
                <a:t>），也可采用外部晶振驱动。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辅助时钟</a:t>
              </a:r>
              <a:r>
                <a:rPr lang="en-US" altLang="zh-CN" sz="1400" b="1" dirty="0" smtClean="0"/>
                <a:t>(ACLK)</a:t>
              </a:r>
              <a:r>
                <a:rPr lang="zh-CN" altLang="en-US" sz="1400" b="1" dirty="0" smtClean="0"/>
                <a:t>：</a:t>
              </a:r>
              <a:r>
                <a:rPr lang="zh-CN" altLang="en-US" sz="1400" dirty="0" smtClean="0"/>
                <a:t>用于各个外设模块的时钟源，可由内部低功耗振荡器或外部晶振驱动。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子系统时钟</a:t>
              </a:r>
              <a:r>
                <a:rPr lang="en-US" altLang="zh-CN" sz="1400" b="1" dirty="0" smtClean="0"/>
                <a:t>(SMCLK)</a:t>
              </a:r>
              <a:r>
                <a:rPr lang="zh-CN" altLang="en-US" sz="1400" b="1" dirty="0" smtClean="0"/>
                <a:t>：</a:t>
              </a:r>
              <a:r>
                <a:rPr lang="zh-CN" altLang="en-US" sz="1400" dirty="0" smtClean="0"/>
                <a:t>用于各个较快速外设模块的信号源，可由内部</a:t>
              </a:r>
              <a:r>
                <a:rPr lang="en-US" altLang="zh-CN" sz="1400" dirty="0" smtClean="0"/>
                <a:t>DCO</a:t>
              </a:r>
              <a:r>
                <a:rPr lang="zh-CN" altLang="en-US" sz="1400" dirty="0" smtClean="0"/>
                <a:t>驱动（最高</a:t>
              </a:r>
              <a:r>
                <a:rPr lang="en-US" altLang="zh-CN" sz="1400" dirty="0" smtClean="0"/>
                <a:t>25MHZ</a:t>
              </a:r>
              <a:r>
                <a:rPr lang="zh-CN" altLang="en-US" sz="1400" dirty="0" smtClean="0"/>
                <a:t>），也可采用外部晶振驱动。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即时唤醒：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可从低功耗模式</a:t>
              </a:r>
              <a:r>
                <a:rPr lang="en-US" altLang="zh-CN" sz="1400" dirty="0" smtClean="0"/>
                <a:t>(LPM)</a:t>
              </a:r>
              <a:r>
                <a:rPr lang="zh-CN" altLang="en-US" sz="1400" dirty="0" smtClean="0"/>
                <a:t>即时唤醒。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零功耗欠压复位</a:t>
              </a:r>
              <a:r>
                <a:rPr lang="en-US" altLang="zh-CN" sz="1400" b="1" dirty="0" smtClean="0"/>
                <a:t>(BOR)</a:t>
              </a:r>
              <a:r>
                <a:rPr lang="zh-CN" altLang="en-US" sz="1400" b="1" dirty="0" smtClean="0"/>
                <a:t>：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的</a:t>
              </a:r>
              <a:r>
                <a:rPr lang="en-US" altLang="zh-CN" sz="1400" dirty="0" smtClean="0"/>
                <a:t>BOR</a:t>
              </a:r>
              <a:r>
                <a:rPr lang="zh-CN" altLang="en-US" sz="1400" dirty="0" smtClean="0"/>
                <a:t>能够在所有操作模式下始终保持启用和工作的状态，这不仅能确保实现最可靠的性能，同时还可保持超低功耗。</a:t>
              </a:r>
              <a:endParaRPr lang="zh-CN" altLang="en-US" sz="1400" dirty="0"/>
            </a:p>
          </p:txBody>
        </p:sp>
        <p:pic>
          <p:nvPicPr>
            <p:cNvPr id="5325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483768" y="4098032"/>
              <a:ext cx="4237095" cy="22344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extBox 9"/>
            <p:cNvSpPr txBox="1"/>
            <p:nvPr/>
          </p:nvSpPr>
          <p:spPr>
            <a:xfrm>
              <a:off x="3923928" y="6330280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/>
                <a:t>多振荡器时钟系统</a:t>
              </a:r>
              <a:endParaRPr lang="zh-CN" altLang="en-US" sz="1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39552" y="1052736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MSP430</a:t>
            </a:r>
            <a:r>
              <a:rPr lang="zh-CN" altLang="en-US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微控制器原生优势</a:t>
            </a:r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:</a:t>
            </a:r>
            <a:endParaRPr lang="zh-CN" altLang="en-US" b="1" dirty="0" smtClean="0">
              <a:solidFill>
                <a:srgbClr val="002060"/>
              </a:solidFill>
              <a:effectLst>
                <a:reflection blurRad="6350" stA="60000" endA="900" endPos="58000" dir="5400000" sy="-100000" algn="bl" rotWithShape="0"/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超低功耗微控制器概述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09600" y="1484784"/>
            <a:ext cx="7924800" cy="4824536"/>
            <a:chOff x="609600" y="1484784"/>
            <a:chExt cx="7924800" cy="4824536"/>
          </a:xfrm>
        </p:grpSpPr>
        <p:sp>
          <p:nvSpPr>
            <p:cNvPr id="3" name="AutoShape 6"/>
            <p:cNvSpPr>
              <a:spLocks noChangeArrowheads="1"/>
            </p:cNvSpPr>
            <p:nvPr/>
          </p:nvSpPr>
          <p:spPr bwMode="auto">
            <a:xfrm>
              <a:off x="609600" y="1640359"/>
              <a:ext cx="7924800" cy="4668961"/>
            </a:xfrm>
            <a:prstGeom prst="roundRect">
              <a:avLst>
                <a:gd name="adj" fmla="val 6681"/>
              </a:avLst>
            </a:prstGeom>
            <a:noFill/>
            <a:ln w="9525" cap="flat" cmpd="sng">
              <a:solidFill>
                <a:srgbClr val="1EA06E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l"/>
              <a:endParaRPr lang="zh-CN" altLang="en-US" b="0">
                <a:ea typeface="宋体" pitchFamily="2" charset="-122"/>
              </a:endParaRPr>
            </a:p>
          </p:txBody>
        </p:sp>
        <p:sp>
          <p:nvSpPr>
            <p:cNvPr id="4" name="AutoShape 4"/>
            <p:cNvSpPr>
              <a:spLocks noChangeArrowheads="1"/>
            </p:cNvSpPr>
            <p:nvPr/>
          </p:nvSpPr>
          <p:spPr bwMode="auto">
            <a:xfrm>
              <a:off x="685800" y="1484784"/>
              <a:ext cx="2590800" cy="381000"/>
            </a:xfrm>
            <a:prstGeom prst="roundRect">
              <a:avLst>
                <a:gd name="adj" fmla="val 16667"/>
              </a:avLst>
            </a:prstGeom>
            <a:solidFill>
              <a:schemeClr val="tx2"/>
            </a:solidFill>
            <a:ln w="9525" cap="flat" cmpd="sng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ea typeface="宋体" pitchFamily="2" charset="-122"/>
                </a:rPr>
                <a:t>②高集成度</a:t>
              </a:r>
              <a:endParaRPr lang="zh-CN" altLang="en-US" sz="2000" b="1" dirty="0">
                <a:solidFill>
                  <a:schemeClr val="bg1"/>
                </a:solidFill>
                <a:ea typeface="宋体" pitchFamily="2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83568" y="2132856"/>
              <a:ext cx="770485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智能外设：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的外设专为确保最强大之功能性而设计，许多外设都可以执行自主型操作，因而最大限度减少了</a:t>
              </a:r>
              <a:r>
                <a:rPr lang="en-US" altLang="zh-CN" sz="1400" dirty="0" smtClean="0"/>
                <a:t>CPU</a:t>
              </a:r>
              <a:r>
                <a:rPr lang="zh-CN" altLang="en-US" sz="1400" dirty="0" smtClean="0"/>
                <a:t>处于工作模式的时间；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zh-CN" altLang="en-US" sz="1400" b="1" dirty="0" smtClean="0"/>
                <a:t>高性能集成：</a:t>
              </a:r>
              <a:r>
                <a:rPr lang="zh-CN" altLang="en-US" sz="1400" dirty="0" smtClean="0"/>
                <a:t>超过</a:t>
              </a:r>
              <a:r>
                <a:rPr lang="en-US" altLang="zh-CN" sz="1400" dirty="0" smtClean="0"/>
                <a:t>400</a:t>
              </a:r>
              <a:r>
                <a:rPr lang="zh-CN" altLang="en-US" sz="1400" dirty="0" smtClean="0"/>
                <a:t>款</a:t>
              </a:r>
              <a:r>
                <a:rPr lang="en-US" altLang="zh-CN" sz="1400" dirty="0" smtClean="0"/>
                <a:t>MSP430</a:t>
              </a:r>
              <a:r>
                <a:rPr lang="zh-CN" altLang="en-US" sz="1400" dirty="0" smtClean="0"/>
                <a:t>器件都具备高性能集成优势，完美整合了</a:t>
              </a:r>
              <a:r>
                <a:rPr lang="en-US" altLang="zh-CN" sz="1400" dirty="0" smtClean="0"/>
                <a:t>USB</a:t>
              </a:r>
              <a:r>
                <a:rPr lang="zh-CN" altLang="en-US" sz="1400" dirty="0" smtClean="0"/>
                <a:t>、</a:t>
              </a:r>
              <a:r>
                <a:rPr lang="en-US" altLang="zh-CN" sz="1400" dirty="0" smtClean="0"/>
                <a:t>RF</a:t>
              </a:r>
              <a:r>
                <a:rPr lang="zh-CN" altLang="en-US" sz="1400" dirty="0" smtClean="0"/>
                <a:t>、</a:t>
              </a:r>
              <a:r>
                <a:rPr lang="en-US" altLang="zh-CN" sz="1400" dirty="0" smtClean="0"/>
                <a:t>LCD</a:t>
              </a:r>
              <a:r>
                <a:rPr lang="zh-CN" altLang="en-US" sz="1400" dirty="0" smtClean="0"/>
                <a:t>控制器以及</a:t>
              </a:r>
              <a:r>
                <a:rPr lang="en-US" altLang="zh-CN" sz="1400" dirty="0" smtClean="0"/>
                <a:t>16</a:t>
              </a:r>
              <a:r>
                <a:rPr lang="zh-CN" altLang="en-US" sz="1400" dirty="0" smtClean="0"/>
                <a:t>位</a:t>
              </a:r>
              <a:r>
                <a:rPr lang="el-GR" altLang="zh-CN" sz="1400" dirty="0" smtClean="0"/>
                <a:t>Σ</a:t>
              </a:r>
              <a:r>
                <a:rPr lang="en-US" altLang="zh-CN" sz="1400" dirty="0" smtClean="0"/>
                <a:t>-</a:t>
              </a:r>
              <a:r>
                <a:rPr lang="el-GR" altLang="zh-CN" sz="1400" dirty="0" smtClean="0"/>
                <a:t>Δ</a:t>
              </a:r>
              <a:r>
                <a:rPr lang="en-US" altLang="zh-CN" sz="1400" dirty="0" smtClean="0"/>
                <a:t>ADC</a:t>
              </a:r>
              <a:r>
                <a:rPr lang="zh-CN" altLang="en-US" sz="1400" dirty="0" smtClean="0"/>
                <a:t>等。此外，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的高集成度还造就物理尺寸较小的解决方案，进而最大限度地降低总物料成本。</a:t>
              </a:r>
              <a:endParaRPr lang="en-US" altLang="zh-CN" sz="1400" dirty="0" smtClean="0"/>
            </a:p>
            <a:p>
              <a:r>
                <a:rPr lang="zh-CN" altLang="en-US" sz="1400" dirty="0" smtClean="0"/>
                <a:t>◆</a:t>
              </a:r>
              <a:r>
                <a:rPr lang="en-US" altLang="zh-CN" sz="1400" b="1" dirty="0" smtClean="0"/>
                <a:t>MSP430</a:t>
              </a:r>
              <a:r>
                <a:rPr lang="zh-CN" altLang="en-US" sz="1400" b="1" dirty="0" smtClean="0"/>
                <a:t>集成外设一览表：</a:t>
              </a:r>
              <a:endParaRPr lang="en-US" altLang="zh-CN" sz="1400" b="1" dirty="0" smtClean="0"/>
            </a:p>
          </p:txBody>
        </p:sp>
      </p:grp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827586" y="3645024"/>
          <a:ext cx="7560837" cy="2376262"/>
        </p:xfrm>
        <a:graphic>
          <a:graphicData uri="http://schemas.openxmlformats.org/drawingml/2006/table">
            <a:tbl>
              <a:tblPr/>
              <a:tblGrid>
                <a:gridCol w="907301"/>
                <a:gridCol w="831692"/>
                <a:gridCol w="831692"/>
                <a:gridCol w="831692"/>
                <a:gridCol w="831692"/>
                <a:gridCol w="831692"/>
                <a:gridCol w="831692"/>
                <a:gridCol w="831692"/>
                <a:gridCol w="831692"/>
              </a:tblGrid>
              <a:tr h="6244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latin typeface="Calibri"/>
                          <a:ea typeface="宋体"/>
                          <a:cs typeface="Times New Roman"/>
                        </a:rPr>
                        <a:t>ADC10</a:t>
                      </a:r>
                      <a:endParaRPr lang="zh-CN" sz="1400" b="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latin typeface="Calibri"/>
                          <a:ea typeface="宋体"/>
                          <a:cs typeface="Times New Roman"/>
                        </a:rPr>
                        <a:t>ADC12</a:t>
                      </a:r>
                      <a:endParaRPr lang="zh-CN" sz="1400" b="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latin typeface="Calibri"/>
                          <a:ea typeface="宋体"/>
                          <a:cs typeface="Times New Roman"/>
                        </a:rPr>
                        <a:t>SD16</a:t>
                      </a:r>
                      <a:endParaRPr lang="zh-CN" sz="1400" b="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latin typeface="Calibri"/>
                          <a:ea typeface="宋体"/>
                          <a:cs typeface="Times New Roman"/>
                        </a:rPr>
                        <a:t>SD24</a:t>
                      </a:r>
                      <a:endParaRPr lang="zh-CN" sz="1400" b="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0" kern="100" dirty="0">
                          <a:latin typeface="Calibri"/>
                          <a:ea typeface="宋体"/>
                          <a:cs typeface="Times New Roman"/>
                        </a:rPr>
                        <a:t>比较器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latin typeface="Calibri"/>
                          <a:ea typeface="宋体"/>
                          <a:cs typeface="Times New Roman"/>
                        </a:rPr>
                        <a:t>DAC12</a:t>
                      </a:r>
                      <a:endParaRPr lang="zh-CN" sz="1400" b="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0" kern="100" dirty="0">
                          <a:latin typeface="Calibri"/>
                          <a:ea typeface="宋体"/>
                          <a:cs typeface="Times New Roman"/>
                        </a:rPr>
                        <a:t>乘法器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0" kern="100" dirty="0">
                          <a:latin typeface="Calibri"/>
                          <a:ea typeface="宋体"/>
                          <a:cs typeface="Times New Roman"/>
                        </a:rPr>
                        <a:t>运算放大器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0" kern="100" dirty="0">
                          <a:latin typeface="Calibri"/>
                          <a:ea typeface="宋体"/>
                          <a:cs typeface="Times New Roman"/>
                        </a:rPr>
                        <a:t>定时器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79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Calibri"/>
                          <a:ea typeface="宋体"/>
                          <a:cs typeface="Times New Roman"/>
                        </a:rPr>
                        <a:t>看门狗定时器</a:t>
                      </a: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(WDT)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RTC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LIN/IrDA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PMM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Calibri"/>
                          <a:ea typeface="宋体"/>
                          <a:cs typeface="Times New Roman"/>
                        </a:rPr>
                        <a:t>欠压复位</a:t>
                      </a: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(BOR)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Calibri"/>
                          <a:ea typeface="宋体"/>
                          <a:cs typeface="Times New Roman"/>
                        </a:rPr>
                        <a:t>系统电压监控器</a:t>
                      </a: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(SVS)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Calibri"/>
                          <a:ea typeface="宋体"/>
                          <a:cs typeface="Times New Roman"/>
                        </a:rPr>
                        <a:t>射频</a:t>
                      </a: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(RF)</a:t>
                      </a:r>
                      <a:r>
                        <a:rPr lang="zh-CN" sz="1400" kern="100" dirty="0">
                          <a:latin typeface="Calibri"/>
                          <a:ea typeface="宋体"/>
                          <a:cs typeface="Times New Roman"/>
                        </a:rPr>
                        <a:t>前端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Calibri"/>
                          <a:ea typeface="宋体"/>
                          <a:cs typeface="Times New Roman"/>
                        </a:rPr>
                        <a:t>模拟功能池</a:t>
                      </a: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(A-POOL)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AES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</a:tr>
              <a:tr h="8138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I</a:t>
                      </a:r>
                      <a:r>
                        <a:rPr lang="en-US" sz="1400" kern="100" baseline="30000"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C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USB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SPI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Calibri"/>
                          <a:ea typeface="宋体"/>
                          <a:cs typeface="Times New Roman"/>
                        </a:rPr>
                        <a:t>UART</a:t>
                      </a:r>
                      <a:endParaRPr lang="zh-CN" sz="14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ESP430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DMA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SCAN_IF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Calibri"/>
                          <a:ea typeface="宋体"/>
                          <a:cs typeface="Times New Roman"/>
                        </a:rPr>
                        <a:t>LCD</a:t>
                      </a:r>
                      <a:endParaRPr lang="zh-CN" sz="1400" kern="10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Calibri"/>
                          <a:ea typeface="宋体"/>
                          <a:cs typeface="Times New Roman"/>
                        </a:rPr>
                        <a:t>电容式触摸</a:t>
                      </a:r>
                    </a:p>
                  </a:txBody>
                  <a:tcPr marL="73030" marR="73030" marT="36515" marB="36515" anchor="ctr">
                    <a:lnL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F6F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超低功耗微控制器概述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1052736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MSP430</a:t>
            </a:r>
            <a:r>
              <a:rPr lang="zh-CN" altLang="en-US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微控制器原生优势</a:t>
            </a:r>
            <a:r>
              <a:rPr lang="en-US" altLang="zh-CN" b="1" dirty="0" smtClean="0">
                <a:solidFill>
                  <a:srgbClr val="002060"/>
                </a:solidFill>
                <a:effectLst>
                  <a:reflection blurRad="6350" stA="60000" endA="900" endPos="58000" dir="5400000" sy="-100000" algn="bl" rotWithShape="0"/>
                </a:effectLst>
                <a:latin typeface="黑体" pitchFamily="2" charset="-122"/>
                <a:ea typeface="黑体" pitchFamily="2" charset="-122"/>
              </a:rPr>
              <a:t>:</a:t>
            </a:r>
            <a:endParaRPr lang="zh-CN" altLang="en-US" b="1" dirty="0" smtClean="0">
              <a:solidFill>
                <a:srgbClr val="002060"/>
              </a:solidFill>
              <a:effectLst>
                <a:reflection blurRad="6350" stA="60000" endA="900" endPos="58000" dir="5400000" sy="-100000" algn="bl" rotWithShape="0"/>
              </a:effectLst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09600" y="1556792"/>
            <a:ext cx="7924800" cy="4608512"/>
            <a:chOff x="609600" y="1556792"/>
            <a:chExt cx="7924800" cy="4608512"/>
          </a:xfrm>
        </p:grpSpPr>
        <p:sp>
          <p:nvSpPr>
            <p:cNvPr id="4" name="AutoShape 6"/>
            <p:cNvSpPr>
              <a:spLocks noChangeArrowheads="1"/>
            </p:cNvSpPr>
            <p:nvPr/>
          </p:nvSpPr>
          <p:spPr bwMode="auto">
            <a:xfrm>
              <a:off x="609600" y="1712367"/>
              <a:ext cx="7924800" cy="4452937"/>
            </a:xfrm>
            <a:prstGeom prst="roundRect">
              <a:avLst>
                <a:gd name="adj" fmla="val 6681"/>
              </a:avLst>
            </a:prstGeom>
            <a:noFill/>
            <a:ln w="9525" cap="flat" cmpd="sng">
              <a:solidFill>
                <a:srgbClr val="1EA06E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l"/>
              <a:endParaRPr lang="zh-CN" altLang="en-US" b="0">
                <a:ea typeface="宋体" pitchFamily="2" charset="-122"/>
              </a:endParaRPr>
            </a:p>
          </p:txBody>
        </p:sp>
        <p:sp>
          <p:nvSpPr>
            <p:cNvPr id="5" name="AutoShape 4"/>
            <p:cNvSpPr>
              <a:spLocks noChangeArrowheads="1"/>
            </p:cNvSpPr>
            <p:nvPr/>
          </p:nvSpPr>
          <p:spPr bwMode="auto">
            <a:xfrm>
              <a:off x="685800" y="1556792"/>
              <a:ext cx="2590800" cy="381000"/>
            </a:xfrm>
            <a:prstGeom prst="roundRect">
              <a:avLst>
                <a:gd name="adj" fmla="val 16667"/>
              </a:avLst>
            </a:prstGeom>
            <a:solidFill>
              <a:schemeClr val="tx2"/>
            </a:solidFill>
            <a:ln w="9525" cap="flat" cmpd="sng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ea typeface="宋体" pitchFamily="2" charset="-122"/>
                </a:rPr>
                <a:t>③易于启动开发工作</a:t>
              </a:r>
              <a:endParaRPr lang="zh-CN" altLang="en-US" sz="2000" b="1" dirty="0">
                <a:solidFill>
                  <a:schemeClr val="bg1"/>
                </a:solidFill>
                <a:ea typeface="宋体" pitchFamily="2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27584" y="2204864"/>
              <a:ext cx="74168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/>
                <a:t>◆</a:t>
              </a:r>
              <a:r>
                <a:rPr lang="en-US" altLang="zh-CN" sz="1400" b="1" dirty="0" smtClean="0"/>
                <a:t>16</a:t>
              </a:r>
              <a:r>
                <a:rPr lang="zh-CN" altLang="en-US" sz="1400" b="1" dirty="0" smtClean="0"/>
                <a:t>位正交架构：</a:t>
              </a:r>
              <a:r>
                <a:rPr lang="en-US" altLang="zh-CN" sz="1400" dirty="0" smtClean="0"/>
                <a:t>MSP430 MCU</a:t>
              </a:r>
              <a:r>
                <a:rPr lang="zh-CN" altLang="en-US" sz="1400" dirty="0" smtClean="0"/>
                <a:t>采用的</a:t>
              </a:r>
              <a:r>
                <a:rPr lang="en-US" altLang="zh-CN" sz="1400" dirty="0" smtClean="0"/>
                <a:t>16</a:t>
              </a:r>
              <a:r>
                <a:rPr lang="zh-CN" altLang="en-US" sz="1400" dirty="0" smtClean="0"/>
                <a:t>位架构可提供</a:t>
              </a:r>
              <a:r>
                <a:rPr lang="en-US" altLang="zh-CN" sz="1400" dirty="0" smtClean="0"/>
                <a:t>16</a:t>
              </a:r>
              <a:r>
                <a:rPr lang="zh-CN" altLang="en-US" sz="1400" dirty="0" smtClean="0"/>
                <a:t>个高度灵活、可完全寻址的单周期操作</a:t>
              </a:r>
              <a:r>
                <a:rPr lang="en-US" altLang="zh-CN" sz="1400" dirty="0" smtClean="0"/>
                <a:t>16</a:t>
              </a:r>
              <a:r>
                <a:rPr lang="zh-CN" altLang="en-US" sz="1400" dirty="0" smtClean="0"/>
                <a:t>位</a:t>
              </a:r>
              <a:r>
                <a:rPr lang="en-US" altLang="zh-CN" sz="1400" dirty="0" smtClean="0"/>
                <a:t>CPU</a:t>
              </a:r>
              <a:r>
                <a:rPr lang="zh-CN" altLang="en-US" sz="1400" dirty="0" smtClean="0"/>
                <a:t>寄存器，以及</a:t>
              </a:r>
              <a:r>
                <a:rPr lang="en-US" altLang="zh-CN" sz="1400" dirty="0" smtClean="0"/>
                <a:t>RISC</a:t>
              </a:r>
              <a:r>
                <a:rPr lang="zh-CN" altLang="en-US" sz="1400" dirty="0" smtClean="0"/>
                <a:t>性能。</a:t>
              </a:r>
              <a:endParaRPr lang="zh-CN" altLang="en-US" sz="1400" dirty="0"/>
            </a:p>
          </p:txBody>
        </p:sp>
        <p:pic>
          <p:nvPicPr>
            <p:cNvPr id="6861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547664" y="2780928"/>
              <a:ext cx="5328592" cy="28803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971600" y="5713511"/>
              <a:ext cx="74168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/>
                <a:t>◆完整的开发系统：</a:t>
              </a:r>
              <a:r>
                <a:rPr lang="en-US" altLang="zh-CN" sz="1400" dirty="0" smtClean="0"/>
                <a:t>MSP430</a:t>
              </a:r>
              <a:r>
                <a:rPr lang="zh-CN" altLang="en-US" sz="1400" dirty="0" smtClean="0"/>
                <a:t>开发环境拥有价格低、无缝工作以及简单易用等优异特性。</a:t>
              </a:r>
              <a:endParaRPr lang="zh-CN" altLang="en-US" sz="1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超低功耗微控制器概述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052736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altLang="zh-CN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黑体" pitchFamily="2" charset="-122"/>
                <a:ea typeface="黑体" pitchFamily="2" charset="-122"/>
              </a:rPr>
              <a:t>MSP430</a:t>
            </a:r>
            <a:r>
              <a:rPr lang="zh-CN" altLang="en-US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黑体" pitchFamily="2" charset="-122"/>
                <a:ea typeface="黑体" pitchFamily="2" charset="-122"/>
              </a:rPr>
              <a:t>应用领域：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899591" y="1484784"/>
          <a:ext cx="7272810" cy="49720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2424270"/>
                <a:gridCol w="2424270"/>
                <a:gridCol w="2424270"/>
              </a:tblGrid>
              <a:tr h="3296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计量</a:t>
                      </a:r>
                      <a:endParaRPr lang="zh-CN" altLang="en-US" sz="14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便携式医疗</a:t>
                      </a:r>
                      <a:endParaRPr lang="zh-CN" altLang="en-US" sz="1400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收据记录</a:t>
                      </a:r>
                      <a:endParaRPr lang="zh-CN" altLang="en-US" sz="14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  <a:tr h="1326509"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无线通信</a:t>
                      </a:r>
                      <a:endParaRPr lang="zh-CN" altLang="en-US" sz="1400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电容式触摸</a:t>
                      </a:r>
                      <a:endParaRPr lang="zh-CN" altLang="en-US" sz="14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个人健康及健身</a:t>
                      </a:r>
                      <a:endParaRPr lang="zh-CN" altLang="en-US" sz="1400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1263983"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hlinkClick r:id="rId2"/>
                        </a:rPr>
                        <a:t>www.ti.com/430metering</a:t>
                      </a:r>
                      <a:endParaRPr lang="zh-CN" altLang="en-US" sz="1400" dirty="0" smtClean="0"/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</a:tr>
              <a:tr h="32019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能量收集</a:t>
                      </a:r>
                      <a:endParaRPr lang="zh-CN" altLang="en-US" sz="14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电机控制</a:t>
                      </a:r>
                      <a:endParaRPr lang="zh-CN" altLang="en-US" sz="1400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安保</a:t>
                      </a:r>
                      <a:endParaRPr lang="zh-CN" altLang="en-US" sz="14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  <a:tr h="10357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3"/>
                        </a:rPr>
                        <a:t>www.ti.com/energyharvesting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/>
                        </a:rPr>
                        <a:t>www.ti.com/motorcontrol</a:t>
                      </a:r>
                      <a:endParaRPr lang="en-US" altLang="zh-CN" sz="14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altLang="zh-CN" sz="14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altLang="zh-CN" sz="14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altLang="zh-CN" sz="14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altLang="zh-CN" sz="14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www.ti.com/430security</a:t>
                      </a:r>
                      <a:endParaRPr lang="zh-CN" alt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9635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475656" y="2132856"/>
            <a:ext cx="1296144" cy="867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/>
          <p:cNvSpPr/>
          <p:nvPr/>
        </p:nvSpPr>
        <p:spPr>
          <a:xfrm>
            <a:off x="899592" y="1844824"/>
            <a:ext cx="2626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pic>
        <p:nvPicPr>
          <p:cNvPr id="69637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851920" y="2132856"/>
            <a:ext cx="1295400" cy="866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38" name="Picture 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588224" y="2276872"/>
            <a:ext cx="1000125" cy="70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39" name="Picture 7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300192" y="3861048"/>
            <a:ext cx="1419225" cy="75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40" name="Picture 8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4283968" y="3861048"/>
            <a:ext cx="5715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41" name="Picture 9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691680" y="3933056"/>
            <a:ext cx="838200" cy="733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42" name="Picture 10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6444208" y="5517232"/>
            <a:ext cx="1057275" cy="70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43" name="Picture 11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3995936" y="5373216"/>
            <a:ext cx="1104900" cy="100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44" name="Picture 1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475656" y="5373216"/>
            <a:ext cx="1228725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图片 18" descr="图片1.gif">
            <a:hlinkClick r:id="rId15" action="ppaction://hlinksldjump"/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7668344" y="5805264"/>
            <a:ext cx="878210" cy="878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7584" y="1484784"/>
            <a:ext cx="7344816" cy="4031873"/>
          </a:xfrm>
          <a:prstGeom prst="rect">
            <a:avLst/>
          </a:prstGeom>
          <a:noFill/>
          <a:ln w="19050">
            <a:solidFill>
              <a:srgbClr val="7030A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低工作电压：</a:t>
            </a:r>
            <a:r>
              <a:rPr lang="en-US" altLang="zh-CN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1.8V</a:t>
            </a:r>
            <a:r>
              <a:rPr lang="zh-CN" altLang="zh-CN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到</a:t>
            </a:r>
            <a:r>
              <a:rPr lang="en-US" altLang="zh-CN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3.6V</a:t>
            </a:r>
            <a:r>
              <a:rPr lang="zh-CN" altLang="en-US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；</a:t>
            </a:r>
            <a:endParaRPr lang="en-US" altLang="zh-CN" sz="1400" b="1" dirty="0" smtClean="0">
              <a:solidFill>
                <a:srgbClr val="002060"/>
              </a:solidFill>
              <a:latin typeface="+mn-ea"/>
              <a:cs typeface="Times New Roman" pitchFamily="18" charset="0"/>
            </a:endParaRPr>
          </a:p>
          <a:p>
            <a:r>
              <a:rPr lang="zh-CN" altLang="en-US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超低功耗</a:t>
            </a:r>
            <a:r>
              <a:rPr lang="zh-CN" altLang="en-US" sz="1400" b="1" dirty="0" smtClean="0">
                <a:solidFill>
                  <a:srgbClr val="002060"/>
                </a:solidFill>
                <a:latin typeface="+mn-ea"/>
                <a:cs typeface="Times New Roman" pitchFamily="18" charset="0"/>
              </a:rPr>
              <a:t>：</a:t>
            </a:r>
            <a:endParaRPr lang="en-US" altLang="zh-CN" sz="1400" b="1" dirty="0" smtClean="0">
              <a:solidFill>
                <a:srgbClr val="002060"/>
              </a:solidFill>
              <a:latin typeface="+mn-ea"/>
              <a:cs typeface="Times New Roman" pitchFamily="18" charset="0"/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活动模式（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AM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）：所有系统时钟活动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290 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μA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8MHz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Flash Program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150 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μA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8MHz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RAM Program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待机模式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(LPM3)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 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实时时钟、看门狗、电源监控、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RAM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数据保持、快速唤醒：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 1.9μA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2.2V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2.1μA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（典型）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 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低功耗振荡器、通用计数器、看门狗、电源监控、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RAM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数据保持、快速唤醒：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 1.4 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μA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（典型）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关闭模式（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LPM4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    RAM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数据保持，电源监控，快速唤醒：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1.1μA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（典型）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关断模式（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LPM4.5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）：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0.18μA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3.0V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（典型）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从待机模式下唤醒时间在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3.5μs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内（典型）；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◆16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RISC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结构，可拓展内存，高达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25-MHZ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的系统时钟； 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灵活的电源管理系统：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核心供电电压可编程调节的内置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LDO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电源电压监控、监测及掉电</a:t>
            </a:r>
            <a:r>
              <a:rPr lang="zh-CN" altLang="en-US" sz="1400" b="1" dirty="0" smtClean="0">
                <a:solidFill>
                  <a:srgbClr val="002060"/>
                </a:solidFill>
              </a:rPr>
              <a:t>检测</a:t>
            </a:r>
            <a:endParaRPr lang="zh-CN" altLang="zh-CN" sz="1400" b="1" dirty="0" smtClean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MSP430F5529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微控制器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5576" y="1052736"/>
            <a:ext cx="1467068" cy="369332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3333CC"/>
                </a:solidFill>
                <a:latin typeface="黑体" pitchFamily="2" charset="-122"/>
                <a:ea typeface="黑体" pitchFamily="2" charset="-122"/>
              </a:rPr>
              <a:t>F5529</a:t>
            </a:r>
            <a:r>
              <a:rPr lang="zh-CN" altLang="en-US" b="1" dirty="0" smtClean="0">
                <a:solidFill>
                  <a:srgbClr val="3333CC"/>
                </a:solidFill>
                <a:latin typeface="黑体" pitchFamily="2" charset="-122"/>
                <a:ea typeface="黑体" pitchFamily="2" charset="-122"/>
              </a:rPr>
              <a:t>特性：</a:t>
            </a:r>
            <a:endParaRPr lang="zh-CN" altLang="en-US" b="1" dirty="0">
              <a:solidFill>
                <a:srgbClr val="3333CC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334397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MSP430F5529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Times New Roman" pitchFamily="18" charset="0"/>
              </a:rPr>
              <a:t>微控制器</a:t>
            </a:r>
            <a:endParaRPr lang="en-US" altLang="zh-CN" sz="3600" b="1" dirty="0" smtClean="0">
              <a:solidFill>
                <a:schemeClr val="bg1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9592" y="1406381"/>
            <a:ext cx="7272808" cy="5262979"/>
          </a:xfrm>
          <a:prstGeom prst="rect">
            <a:avLst/>
          </a:prstGeom>
          <a:noFill/>
          <a:ln w="19050">
            <a:solidFill>
              <a:srgbClr val="7030A0"/>
            </a:solidFill>
            <a:prstDash val="dash"/>
          </a:ln>
          <a:effectLst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002060"/>
                </a:solidFill>
              </a:rPr>
              <a:t>◆UCS</a:t>
            </a:r>
            <a:r>
              <a:rPr lang="zh-CN" altLang="en-US" sz="1400" b="1" dirty="0" smtClean="0">
                <a:solidFill>
                  <a:srgbClr val="002060"/>
                </a:solidFill>
              </a:rPr>
              <a:t>统一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时钟系统：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频率稳定的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FLL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控制回路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低功率或低频率内置时钟源（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VLO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修整后的低频内置参考源（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REFO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--32KHZ</a:t>
            </a:r>
            <a:r>
              <a:rPr lang="zh-CN" altLang="zh-CN" sz="1400" b="1" smtClean="0">
                <a:solidFill>
                  <a:srgbClr val="002060"/>
                </a:solidFill>
              </a:rPr>
              <a:t>低频</a:t>
            </a:r>
            <a:r>
              <a:rPr lang="zh-CN" altLang="en-US" sz="1400" b="1" smtClean="0">
                <a:solidFill>
                  <a:srgbClr val="002060"/>
                </a:solidFill>
              </a:rPr>
              <a:t>晶振</a:t>
            </a:r>
            <a:r>
              <a:rPr lang="zh-CN" altLang="zh-CN" sz="1400" b="1" smtClean="0">
                <a:solidFill>
                  <a:srgbClr val="002060"/>
                </a:solidFill>
              </a:rPr>
              <a:t>（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XT1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）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高达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32MHZ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高频晶振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 (XT2)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具有五个捕获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比较寄存器的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16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位定时器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TA0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Timer_A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具有三个捕获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比较寄存器的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16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位定时器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TA1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Timer_A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具有三个捕获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比较寄存器的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16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位定时器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TA2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Timer_A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具有七个捕获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/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比较映射寄存器的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16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位定时器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TB0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</a:t>
            </a:r>
            <a:r>
              <a:rPr lang="en-US" altLang="zh-CN" sz="1400" b="1" dirty="0" err="1" smtClean="0">
                <a:solidFill>
                  <a:srgbClr val="002060"/>
                </a:solidFill>
              </a:rPr>
              <a:t>Timer_B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两个通用串行通讯接口：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--USCI_A0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USCI_A1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，每个支持：增强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UART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、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IrDA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、同步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SPI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--USCI_B0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USCI_B1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，每个支持：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 I2C 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、同步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SPI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全速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USB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：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集成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USB-PHY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集成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3.3V/1.8V USB 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电源系统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集成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USB-PLL</a:t>
            </a:r>
            <a:endParaRPr lang="zh-CN" altLang="zh-CN" sz="1400" b="1" dirty="0" smtClean="0">
              <a:solidFill>
                <a:srgbClr val="002060"/>
              </a:solidFill>
            </a:endParaRP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    --8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输入，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8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输出端点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具有内部基准电压，采样和保持及自动扫描功能的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12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ADC(MSP430F552X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系列仅有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)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比较器；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支持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32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位运算的硬件乘法器；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串行系统编程，无需添加外部编程电压；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三通道内部</a:t>
            </a:r>
            <a:r>
              <a:rPr lang="en-US" altLang="zh-CN" sz="1400" b="1" dirty="0" smtClean="0">
                <a:solidFill>
                  <a:srgbClr val="002060"/>
                </a:solidFill>
              </a:rPr>
              <a:t>DMA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；</a:t>
            </a:r>
          </a:p>
          <a:p>
            <a:r>
              <a:rPr lang="en-US" altLang="zh-CN" sz="1400" b="1" dirty="0" smtClean="0">
                <a:solidFill>
                  <a:srgbClr val="002060"/>
                </a:solidFill>
              </a:rPr>
              <a:t>◆</a:t>
            </a:r>
            <a:r>
              <a:rPr lang="zh-CN" altLang="zh-CN" sz="1400" b="1" dirty="0" smtClean="0">
                <a:solidFill>
                  <a:srgbClr val="002060"/>
                </a:solidFill>
              </a:rPr>
              <a:t>具有实时时钟功能的基本定时器</a:t>
            </a:r>
            <a:r>
              <a:rPr lang="zh-CN" altLang="zh-CN" sz="1400" dirty="0" smtClean="0"/>
              <a:t>；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5576" y="980728"/>
            <a:ext cx="1467068" cy="369332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3333CC"/>
                </a:solidFill>
                <a:latin typeface="黑体" pitchFamily="2" charset="-122"/>
                <a:ea typeface="黑体" pitchFamily="2" charset="-122"/>
              </a:rPr>
              <a:t>F5529</a:t>
            </a:r>
            <a:r>
              <a:rPr lang="zh-CN" altLang="en-US" b="1" dirty="0" smtClean="0">
                <a:solidFill>
                  <a:srgbClr val="3333CC"/>
                </a:solidFill>
                <a:latin typeface="黑体" pitchFamily="2" charset="-122"/>
                <a:ea typeface="黑体" pitchFamily="2" charset="-122"/>
              </a:rPr>
              <a:t>特性：</a:t>
            </a:r>
            <a:endParaRPr lang="zh-CN" altLang="en-US" b="1" dirty="0">
              <a:solidFill>
                <a:srgbClr val="3333CC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流畅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2452</Words>
  <Application>Microsoft Office PowerPoint</Application>
  <PresentationFormat>全屏显示(4:3)</PresentationFormat>
  <Paragraphs>393</Paragraphs>
  <Slides>25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7" baseType="lpstr">
      <vt:lpstr>Office 主题</vt:lpstr>
      <vt:lpstr>Visio</vt:lpstr>
      <vt:lpstr>  MSP-EXP430F5529开发板概述</vt:lpstr>
      <vt:lpstr>目录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China</cp:lastModifiedBy>
  <cp:revision>142</cp:revision>
  <dcterms:modified xsi:type="dcterms:W3CDTF">2012-08-21T06:39:33Z</dcterms:modified>
</cp:coreProperties>
</file>

<file path=docProps/thumbnail.jpeg>
</file>